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66" r:id="rId4"/>
    <p:sldId id="259" r:id="rId5"/>
    <p:sldId id="261" r:id="rId6"/>
    <p:sldId id="262" r:id="rId7"/>
    <p:sldId id="268" r:id="rId8"/>
    <p:sldId id="269" r:id="rId9"/>
    <p:sldId id="263" r:id="rId10"/>
    <p:sldId id="264" r:id="rId11"/>
    <p:sldId id="265"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Inter Bold" panose="020B0802030000000004" pitchFamily="34" charset="0"/>
      <p:regular r:id="rId18"/>
      <p:bold r:id="rId19"/>
    </p:embeddedFont>
    <p:embeddedFont>
      <p:font typeface="Times New Roman" panose="02020603050405020304" pitchFamily="18" charset="0"/>
      <p:regular r:id="rId20"/>
    </p:embeddedFont>
    <p:embeddedFont>
      <p:font typeface="Times New Roman Bold" panose="02030802070405020303" pitchFamily="18" charset="7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82" autoAdjust="0"/>
  </p:normalViewPr>
  <p:slideViewPr>
    <p:cSldViewPr>
      <p:cViewPr varScale="1">
        <p:scale>
          <a:sx n="70" d="100"/>
          <a:sy n="70" d="100"/>
        </p:scale>
        <p:origin x="8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39CC2-41B9-1D4F-B439-27D767FE13D2}" type="datetimeFigureOut">
              <a:rPr lang="en-US" smtClean="0"/>
              <a:t>10/3/23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63C01-C446-8242-AF7D-CCDFD07F2877}" type="slidenum">
              <a:rPr lang="en-US" smtClean="0"/>
              <a:t>‹#›</a:t>
            </a:fld>
            <a:endParaRPr lang="en-US"/>
          </a:p>
        </p:txBody>
      </p:sp>
    </p:spTree>
    <p:extLst>
      <p:ext uri="{BB962C8B-B14F-4D97-AF65-F5344CB8AC3E}">
        <p14:creationId xmlns:p14="http://schemas.microsoft.com/office/powerpoint/2010/main" val="182068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63C01-C446-8242-AF7D-CCDFD07F2877}" type="slidenum">
              <a:rPr lang="en-US" smtClean="0"/>
              <a:t>5</a:t>
            </a:fld>
            <a:endParaRPr lang="en-US"/>
          </a:p>
        </p:txBody>
      </p:sp>
    </p:spTree>
    <p:extLst>
      <p:ext uri="{BB962C8B-B14F-4D97-AF65-F5344CB8AC3E}">
        <p14:creationId xmlns:p14="http://schemas.microsoft.com/office/powerpoint/2010/main" val="86790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63C01-C446-8242-AF7D-CCDFD07F2877}" type="slidenum">
              <a:rPr lang="en-US" smtClean="0"/>
              <a:t>6</a:t>
            </a:fld>
            <a:endParaRPr lang="en-US"/>
          </a:p>
        </p:txBody>
      </p:sp>
    </p:spTree>
    <p:extLst>
      <p:ext uri="{BB962C8B-B14F-4D97-AF65-F5344CB8AC3E}">
        <p14:creationId xmlns:p14="http://schemas.microsoft.com/office/powerpoint/2010/main" val="260971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63C01-C446-8242-AF7D-CCDFD07F2877}" type="slidenum">
              <a:rPr lang="en-US" smtClean="0"/>
              <a:t>7</a:t>
            </a:fld>
            <a:endParaRPr lang="en-US"/>
          </a:p>
        </p:txBody>
      </p:sp>
    </p:spTree>
    <p:extLst>
      <p:ext uri="{BB962C8B-B14F-4D97-AF65-F5344CB8AC3E}">
        <p14:creationId xmlns:p14="http://schemas.microsoft.com/office/powerpoint/2010/main" val="3822593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63C01-C446-8242-AF7D-CCDFD07F2877}" type="slidenum">
              <a:rPr lang="en-US" smtClean="0"/>
              <a:t>8</a:t>
            </a:fld>
            <a:endParaRPr lang="en-US"/>
          </a:p>
        </p:txBody>
      </p:sp>
    </p:spTree>
    <p:extLst>
      <p:ext uri="{BB962C8B-B14F-4D97-AF65-F5344CB8AC3E}">
        <p14:creationId xmlns:p14="http://schemas.microsoft.com/office/powerpoint/2010/main" val="23159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346" t="-5136" r="-10346"/>
            </a:stretch>
          </a:blipFill>
        </p:spPr>
        <p:txBody>
          <a:bodyPr/>
          <a:lstStyle/>
          <a:p>
            <a:endParaRPr lang="en-US"/>
          </a:p>
        </p:txBody>
      </p:sp>
      <p:sp>
        <p:nvSpPr>
          <p:cNvPr id="3" name="TextBox 3"/>
          <p:cNvSpPr txBox="1"/>
          <p:nvPr/>
        </p:nvSpPr>
        <p:spPr>
          <a:xfrm>
            <a:off x="1028700" y="3994465"/>
            <a:ext cx="16230600" cy="2326644"/>
          </a:xfrm>
          <a:prstGeom prst="rect">
            <a:avLst/>
          </a:prstGeom>
        </p:spPr>
        <p:txBody>
          <a:bodyPr lIns="0" tIns="0" rIns="0" bIns="0" rtlCol="0" anchor="t">
            <a:spAutoFit/>
          </a:bodyPr>
          <a:lstStyle/>
          <a:p>
            <a:pPr algn="ctr">
              <a:lnSpc>
                <a:spcPts val="9085"/>
              </a:lnSpc>
            </a:pPr>
            <a:r>
              <a:rPr lang="en-US" sz="7900" spc="237" dirty="0">
                <a:solidFill>
                  <a:srgbClr val="48FFC2"/>
                </a:solidFill>
                <a:latin typeface="Times New Roman" panose="02020603050405020304" pitchFamily="18" charset="0"/>
                <a:cs typeface="Times New Roman" panose="02020603050405020304" pitchFamily="18" charset="0"/>
              </a:rPr>
              <a:t>CROP RECOMMENDATION SYSTEM USING ML</a:t>
            </a:r>
          </a:p>
        </p:txBody>
      </p:sp>
      <p:sp>
        <p:nvSpPr>
          <p:cNvPr id="4" name="TextBox 4"/>
          <p:cNvSpPr txBox="1"/>
          <p:nvPr/>
        </p:nvSpPr>
        <p:spPr>
          <a:xfrm>
            <a:off x="4709625" y="8587025"/>
            <a:ext cx="8868751" cy="547370"/>
          </a:xfrm>
          <a:prstGeom prst="rect">
            <a:avLst/>
          </a:prstGeom>
        </p:spPr>
        <p:txBody>
          <a:bodyPr lIns="0" tIns="0" rIns="0" bIns="0" rtlCol="0" anchor="t">
            <a:spAutoFit/>
          </a:bodyPr>
          <a:lstStyle/>
          <a:p>
            <a:pPr algn="ctr">
              <a:lnSpc>
                <a:spcPts val="4480"/>
              </a:lnSpc>
            </a:pPr>
            <a:r>
              <a:rPr lang="en-US" sz="3200" dirty="0">
                <a:solidFill>
                  <a:srgbClr val="FFFFFF"/>
                </a:solidFill>
                <a:latin typeface="Times New Roman" panose="02020603050405020304" pitchFamily="18" charset="0"/>
                <a:cs typeface="Times New Roman" panose="02020603050405020304" pitchFamily="18" charset="0"/>
              </a:rPr>
              <a:t>Presented by: PrasannaKumar Reddy Chirra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grpSp>
        <p:nvGrpSpPr>
          <p:cNvPr id="2" name="Group 2"/>
          <p:cNvGrpSpPr/>
          <p:nvPr/>
        </p:nvGrpSpPr>
        <p:grpSpPr>
          <a:xfrm>
            <a:off x="-303122" y="0"/>
            <a:ext cx="18894244" cy="3048052"/>
            <a:chOff x="0" y="0"/>
            <a:chExt cx="25192325" cy="4064069"/>
          </a:xfrm>
        </p:grpSpPr>
        <p:pic>
          <p:nvPicPr>
            <p:cNvPr id="3" name="Picture 3"/>
            <p:cNvPicPr>
              <a:picLocks noChangeAspect="1"/>
            </p:cNvPicPr>
            <p:nvPr/>
          </p:nvPicPr>
          <p:blipFill>
            <a:blip r:embed="rId2"/>
            <a:srcRect t="29467" b="41789"/>
            <a:stretch>
              <a:fillRect/>
            </a:stretch>
          </p:blipFill>
          <p:spPr>
            <a:xfrm>
              <a:off x="0" y="0"/>
              <a:ext cx="25192325" cy="4064069"/>
            </a:xfrm>
            <a:prstGeom prst="rect">
              <a:avLst/>
            </a:prstGeom>
          </p:spPr>
        </p:pic>
      </p:grpSp>
      <p:grpSp>
        <p:nvGrpSpPr>
          <p:cNvPr id="4" name="Group 4"/>
          <p:cNvGrpSpPr/>
          <p:nvPr/>
        </p:nvGrpSpPr>
        <p:grpSpPr>
          <a:xfrm>
            <a:off x="850392" y="2914871"/>
            <a:ext cx="7068545" cy="2894850"/>
            <a:chOff x="-18749" y="-1205685"/>
            <a:chExt cx="9424726" cy="3859800"/>
          </a:xfrm>
        </p:grpSpPr>
        <p:sp>
          <p:nvSpPr>
            <p:cNvPr id="5" name="TextBox 5"/>
            <p:cNvSpPr txBox="1"/>
            <p:nvPr/>
          </p:nvSpPr>
          <p:spPr>
            <a:xfrm>
              <a:off x="-18749" y="-1205685"/>
              <a:ext cx="9405977" cy="1644650"/>
            </a:xfrm>
            <a:prstGeom prst="rect">
              <a:avLst/>
            </a:prstGeom>
          </p:spPr>
          <p:txBody>
            <a:bodyPr lIns="0" tIns="0" rIns="0" bIns="0" rtlCol="0" anchor="t">
              <a:spAutoFit/>
            </a:bodyPr>
            <a:lstStyle/>
            <a:p>
              <a:pPr algn="l">
                <a:lnSpc>
                  <a:spcPts val="9600"/>
                </a:lnSpc>
              </a:pPr>
              <a:r>
                <a:rPr lang="en-US" sz="8000" dirty="0">
                  <a:solidFill>
                    <a:srgbClr val="00DC8E"/>
                  </a:solidFill>
                  <a:latin typeface="Times New Roman" panose="02020603050405020304" pitchFamily="18" charset="0"/>
                  <a:cs typeface="Times New Roman" panose="02020603050405020304" pitchFamily="18" charset="0"/>
                </a:rPr>
                <a:t>Conclusion</a:t>
              </a:r>
              <a:r>
                <a:rPr lang="en-US" sz="8000" dirty="0">
                  <a:solidFill>
                    <a:srgbClr val="FFFFFF"/>
                  </a:solidFill>
                  <a:latin typeface="Times New Roman" panose="02020603050405020304" pitchFamily="18" charset="0"/>
                  <a:cs typeface="Times New Roman" panose="02020603050405020304" pitchFamily="18" charset="0"/>
                </a:rPr>
                <a:t> </a:t>
              </a:r>
            </a:p>
          </p:txBody>
        </p:sp>
        <p:sp>
          <p:nvSpPr>
            <p:cNvPr id="6" name="TextBox 6"/>
            <p:cNvSpPr txBox="1"/>
            <p:nvPr/>
          </p:nvSpPr>
          <p:spPr>
            <a:xfrm>
              <a:off x="0" y="1971702"/>
              <a:ext cx="9405977"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rgbClr val="48FFC2"/>
                </a:solidFill>
                <a:latin typeface="Inter Bold"/>
              </a:endParaRPr>
            </a:p>
          </p:txBody>
        </p:sp>
      </p:grpSp>
      <p:grpSp>
        <p:nvGrpSpPr>
          <p:cNvPr id="8" name="Group 8"/>
          <p:cNvGrpSpPr/>
          <p:nvPr/>
        </p:nvGrpSpPr>
        <p:grpSpPr>
          <a:xfrm>
            <a:off x="16733201" y="-530515"/>
            <a:ext cx="526099" cy="5297628"/>
            <a:chOff x="0" y="0"/>
            <a:chExt cx="138561" cy="1395260"/>
          </a:xfrm>
        </p:grpSpPr>
        <p:sp>
          <p:nvSpPr>
            <p:cNvPr id="9" name="Freeform 9"/>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12879214" y="3449252"/>
            <a:ext cx="2762520" cy="1195052"/>
            <a:chOff x="0" y="-9525"/>
            <a:chExt cx="3683360" cy="1593403"/>
          </a:xfrm>
        </p:grpSpPr>
        <p:sp>
          <p:nvSpPr>
            <p:cNvPr id="13" name="TextBox 13"/>
            <p:cNvSpPr txBox="1"/>
            <p:nvPr/>
          </p:nvSpPr>
          <p:spPr>
            <a:xfrm>
              <a:off x="16760" y="-9525"/>
              <a:ext cx="3649841" cy="1283700"/>
            </a:xfrm>
            <a:prstGeom prst="rect">
              <a:avLst/>
            </a:prstGeom>
          </p:spPr>
          <p:txBody>
            <a:bodyPr lIns="0" tIns="0" rIns="0" bIns="0" rtlCol="0" anchor="t">
              <a:spAutoFit/>
            </a:bodyPr>
            <a:lstStyle/>
            <a:p>
              <a:pPr algn="ctr">
                <a:lnSpc>
                  <a:spcPts val="7537"/>
                </a:lnSpc>
              </a:pPr>
              <a:r>
                <a:rPr lang="en-US" sz="6281">
                  <a:solidFill>
                    <a:srgbClr val="FFFFFF"/>
                  </a:solidFill>
                  <a:latin typeface="Times New Roman" panose="02020603050405020304" pitchFamily="18" charset="0"/>
                  <a:cs typeface="Times New Roman" panose="02020603050405020304" pitchFamily="18" charset="0"/>
                </a:rPr>
                <a:t>96.8%</a:t>
              </a:r>
            </a:p>
          </p:txBody>
        </p:sp>
        <p:sp>
          <p:nvSpPr>
            <p:cNvPr id="14" name="TextBox 14"/>
            <p:cNvSpPr txBox="1"/>
            <p:nvPr/>
          </p:nvSpPr>
          <p:spPr>
            <a:xfrm>
              <a:off x="0" y="1217025"/>
              <a:ext cx="3683360" cy="366853"/>
            </a:xfrm>
            <a:prstGeom prst="rect">
              <a:avLst/>
            </a:prstGeom>
          </p:spPr>
          <p:txBody>
            <a:bodyPr lIns="0" tIns="0" rIns="0" bIns="0" rtlCol="0" anchor="t">
              <a:spAutoFit/>
            </a:bodyPr>
            <a:lstStyle/>
            <a:p>
              <a:pPr marL="0" lvl="0" indent="0" algn="ctr">
                <a:lnSpc>
                  <a:spcPts val="2334"/>
                </a:lnSpc>
                <a:spcBef>
                  <a:spcPct val="0"/>
                </a:spcBef>
              </a:pPr>
              <a:r>
                <a:rPr lang="en-US" sz="1795" dirty="0">
                  <a:solidFill>
                    <a:srgbClr val="FFFFFF"/>
                  </a:solidFill>
                  <a:latin typeface="Times New Roman" panose="02020603050405020304" pitchFamily="18" charset="0"/>
                  <a:cs typeface="Times New Roman" panose="02020603050405020304" pitchFamily="18" charset="0"/>
                </a:rPr>
                <a:t>Logistic Regression</a:t>
              </a:r>
            </a:p>
          </p:txBody>
        </p:sp>
      </p:grpSp>
      <p:grpSp>
        <p:nvGrpSpPr>
          <p:cNvPr id="15" name="Group 15"/>
          <p:cNvGrpSpPr/>
          <p:nvPr/>
        </p:nvGrpSpPr>
        <p:grpSpPr>
          <a:xfrm>
            <a:off x="12827912" y="3132546"/>
            <a:ext cx="2680338" cy="241230"/>
            <a:chOff x="0" y="0"/>
            <a:chExt cx="3573784" cy="321641"/>
          </a:xfrm>
        </p:grpSpPr>
        <p:grpSp>
          <p:nvGrpSpPr>
            <p:cNvPr id="16" name="Group 16"/>
            <p:cNvGrpSpPr>
              <a:grpSpLocks noChangeAspect="1"/>
            </p:cNvGrpSpPr>
            <p:nvPr/>
          </p:nvGrpSpPr>
          <p:grpSpPr>
            <a:xfrm>
              <a:off x="0" y="0"/>
              <a:ext cx="3573784" cy="321641"/>
              <a:chOff x="0" y="0"/>
              <a:chExt cx="1270000" cy="114300"/>
            </a:xfrm>
          </p:grpSpPr>
          <p:sp>
            <p:nvSpPr>
              <p:cNvPr id="17" name="Freeform 17"/>
              <p:cNvSpPr/>
              <p:nvPr/>
            </p:nvSpPr>
            <p:spPr>
              <a:xfrm>
                <a:off x="-2823" y="-92"/>
                <a:ext cx="1275645" cy="114483"/>
              </a:xfrm>
              <a:custGeom>
                <a:avLst/>
                <a:gdLst/>
                <a:ahLst/>
                <a:cxnLst/>
                <a:rect l="l" t="t" r="r" b="b"/>
                <a:pathLst>
                  <a:path w="1275645" h="114483">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CCCCCC"/>
              </a:solidFill>
            </p:spPr>
            <p:txBody>
              <a:bodyPr/>
              <a:lstStyle/>
              <a:p>
                <a:endParaRPr lang="en-US">
                  <a:latin typeface="Times New Roman" panose="02020603050405020304" pitchFamily="18" charset="0"/>
                  <a:cs typeface="Times New Roman" panose="02020603050405020304" pitchFamily="18" charset="0"/>
                </a:endParaRPr>
              </a:p>
            </p:txBody>
          </p:sp>
          <p:sp>
            <p:nvSpPr>
              <p:cNvPr id="18" name="Freeform 18"/>
              <p:cNvSpPr/>
              <p:nvPr/>
            </p:nvSpPr>
            <p:spPr>
              <a:xfrm>
                <a:off x="-2823" y="-92"/>
                <a:ext cx="1235005" cy="114483"/>
              </a:xfrm>
              <a:custGeom>
                <a:avLst/>
                <a:gdLst/>
                <a:ahLst/>
                <a:cxnLst/>
                <a:rect l="l" t="t" r="r" b="b"/>
                <a:pathLst>
                  <a:path w="1235005" h="114483">
                    <a:moveTo>
                      <a:pt x="59973" y="92"/>
                    </a:moveTo>
                    <a:lnTo>
                      <a:pt x="1175033" y="92"/>
                    </a:lnTo>
                    <a:cubicBezTo>
                      <a:pt x="1195512" y="0"/>
                      <a:pt x="1214474" y="10873"/>
                      <a:pt x="1224740" y="28593"/>
                    </a:cubicBezTo>
                    <a:cubicBezTo>
                      <a:pt x="1235006" y="46313"/>
                      <a:pt x="1235006" y="68171"/>
                      <a:pt x="1224740" y="85891"/>
                    </a:cubicBezTo>
                    <a:cubicBezTo>
                      <a:pt x="1214474" y="103611"/>
                      <a:pt x="1195512" y="114484"/>
                      <a:pt x="117503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48FFC2"/>
              </a:solidFill>
            </p:spPr>
            <p:txBody>
              <a:bodyPr/>
              <a:lstStyle/>
              <a:p>
                <a:endParaRPr lang="en-US">
                  <a:latin typeface="Times New Roman" panose="02020603050405020304" pitchFamily="18" charset="0"/>
                  <a:cs typeface="Times New Roman" panose="02020603050405020304" pitchFamily="18" charset="0"/>
                </a:endParaRPr>
              </a:p>
            </p:txBody>
          </p:sp>
        </p:grpSp>
      </p:grpSp>
      <p:grpSp>
        <p:nvGrpSpPr>
          <p:cNvPr id="19" name="Group 19"/>
          <p:cNvGrpSpPr/>
          <p:nvPr/>
        </p:nvGrpSpPr>
        <p:grpSpPr>
          <a:xfrm>
            <a:off x="12679085" y="8488668"/>
            <a:ext cx="3162775" cy="1330969"/>
            <a:chOff x="0" y="0"/>
            <a:chExt cx="4217033" cy="1774625"/>
          </a:xfrm>
        </p:grpSpPr>
        <p:sp>
          <p:nvSpPr>
            <p:cNvPr id="20" name="TextBox 20"/>
            <p:cNvSpPr txBox="1"/>
            <p:nvPr/>
          </p:nvSpPr>
          <p:spPr>
            <a:xfrm>
              <a:off x="19188" y="-9525"/>
              <a:ext cx="4178657" cy="1468312"/>
            </a:xfrm>
            <a:prstGeom prst="rect">
              <a:avLst/>
            </a:prstGeom>
          </p:spPr>
          <p:txBody>
            <a:bodyPr lIns="0" tIns="0" rIns="0" bIns="0" rtlCol="0" anchor="t">
              <a:spAutoFit/>
            </a:bodyPr>
            <a:lstStyle/>
            <a:p>
              <a:pPr algn="ctr">
                <a:lnSpc>
                  <a:spcPts val="8629"/>
                </a:lnSpc>
              </a:pPr>
              <a:r>
                <a:rPr lang="en-US" sz="7191" dirty="0">
                  <a:solidFill>
                    <a:srgbClr val="FFFFFF"/>
                  </a:solidFill>
                  <a:latin typeface="Times New Roman" panose="02020603050405020304" pitchFamily="18" charset="0"/>
                  <a:cs typeface="Times New Roman" panose="02020603050405020304" pitchFamily="18" charset="0"/>
                </a:rPr>
                <a:t>12.7</a:t>
              </a:r>
              <a:r>
                <a:rPr lang="en-US" sz="7191" dirty="0">
                  <a:solidFill>
                    <a:srgbClr val="FFFFFF"/>
                  </a:solidFill>
                  <a:latin typeface="Inter Bold"/>
                </a:rPr>
                <a:t>%</a:t>
              </a:r>
            </a:p>
          </p:txBody>
        </p:sp>
        <p:sp>
          <p:nvSpPr>
            <p:cNvPr id="21" name="TextBox 21"/>
            <p:cNvSpPr txBox="1"/>
            <p:nvPr/>
          </p:nvSpPr>
          <p:spPr>
            <a:xfrm>
              <a:off x="0" y="1411162"/>
              <a:ext cx="4217033" cy="363463"/>
            </a:xfrm>
            <a:prstGeom prst="rect">
              <a:avLst/>
            </a:prstGeom>
          </p:spPr>
          <p:txBody>
            <a:bodyPr lIns="0" tIns="0" rIns="0" bIns="0" rtlCol="0" anchor="t">
              <a:spAutoFit/>
            </a:bodyPr>
            <a:lstStyle/>
            <a:p>
              <a:pPr marL="0" lvl="0" indent="0" algn="ctr">
                <a:lnSpc>
                  <a:spcPts val="2077"/>
                </a:lnSpc>
                <a:spcBef>
                  <a:spcPct val="0"/>
                </a:spcBef>
              </a:pPr>
              <a:r>
                <a:rPr lang="en-US" sz="1598" dirty="0">
                  <a:solidFill>
                    <a:srgbClr val="FFFFFF"/>
                  </a:solidFill>
                  <a:latin typeface="Times New Roman Bold"/>
                </a:rPr>
                <a:t>svm</a:t>
              </a:r>
            </a:p>
          </p:txBody>
        </p:sp>
      </p:grpSp>
      <p:grpSp>
        <p:nvGrpSpPr>
          <p:cNvPr id="22" name="Group 22"/>
          <p:cNvGrpSpPr/>
          <p:nvPr/>
        </p:nvGrpSpPr>
        <p:grpSpPr>
          <a:xfrm>
            <a:off x="12964061" y="8141784"/>
            <a:ext cx="2728975" cy="245608"/>
            <a:chOff x="0" y="0"/>
            <a:chExt cx="3638633" cy="327477"/>
          </a:xfrm>
        </p:grpSpPr>
        <p:grpSp>
          <p:nvGrpSpPr>
            <p:cNvPr id="23" name="Group 23"/>
            <p:cNvGrpSpPr>
              <a:grpSpLocks noChangeAspect="1"/>
            </p:cNvGrpSpPr>
            <p:nvPr/>
          </p:nvGrpSpPr>
          <p:grpSpPr>
            <a:xfrm>
              <a:off x="0" y="0"/>
              <a:ext cx="3638633" cy="327477"/>
              <a:chOff x="0" y="0"/>
              <a:chExt cx="1270000" cy="114300"/>
            </a:xfrm>
          </p:grpSpPr>
          <p:sp>
            <p:nvSpPr>
              <p:cNvPr id="24" name="Freeform 24"/>
              <p:cNvSpPr/>
              <p:nvPr/>
            </p:nvSpPr>
            <p:spPr>
              <a:xfrm>
                <a:off x="-2823" y="-92"/>
                <a:ext cx="1275645" cy="114483"/>
              </a:xfrm>
              <a:custGeom>
                <a:avLst/>
                <a:gdLst/>
                <a:ahLst/>
                <a:cxnLst/>
                <a:rect l="l" t="t" r="r" b="b"/>
                <a:pathLst>
                  <a:path w="1275645" h="114483">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E6E6E6"/>
              </a:solidFill>
            </p:spPr>
            <p:txBody>
              <a:bodyPr/>
              <a:lstStyle/>
              <a:p>
                <a:endParaRPr lang="en-US">
                  <a:latin typeface="Times New Roman" panose="02020603050405020304" pitchFamily="18" charset="0"/>
                  <a:cs typeface="Times New Roman" panose="02020603050405020304" pitchFamily="18" charset="0"/>
                </a:endParaRPr>
              </a:p>
            </p:txBody>
          </p:sp>
          <p:sp>
            <p:nvSpPr>
              <p:cNvPr id="25" name="Freeform 25"/>
              <p:cNvSpPr/>
              <p:nvPr/>
            </p:nvSpPr>
            <p:spPr>
              <a:xfrm>
                <a:off x="-2823" y="-92"/>
                <a:ext cx="166935" cy="114483"/>
              </a:xfrm>
              <a:custGeom>
                <a:avLst/>
                <a:gdLst/>
                <a:ahLst/>
                <a:cxnLst/>
                <a:rect l="l" t="t" r="r" b="b"/>
                <a:pathLst>
                  <a:path w="166935" h="114483">
                    <a:moveTo>
                      <a:pt x="59973" y="92"/>
                    </a:moveTo>
                    <a:lnTo>
                      <a:pt x="106963" y="92"/>
                    </a:lnTo>
                    <a:cubicBezTo>
                      <a:pt x="127442" y="0"/>
                      <a:pt x="146404" y="10873"/>
                      <a:pt x="156670" y="28593"/>
                    </a:cubicBezTo>
                    <a:cubicBezTo>
                      <a:pt x="166936" y="46313"/>
                      <a:pt x="166936" y="68171"/>
                      <a:pt x="156670" y="85891"/>
                    </a:cubicBezTo>
                    <a:cubicBezTo>
                      <a:pt x="146404" y="103611"/>
                      <a:pt x="127442" y="114484"/>
                      <a:pt x="10696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48FFC2"/>
              </a:solidFill>
            </p:spPr>
            <p:txBody>
              <a:bodyPr/>
              <a:lstStyle/>
              <a:p>
                <a:endParaRPr lang="en-US">
                  <a:latin typeface="Times New Roman" panose="02020603050405020304" pitchFamily="18" charset="0"/>
                  <a:cs typeface="Times New Roman" panose="02020603050405020304" pitchFamily="18" charset="0"/>
                </a:endParaRPr>
              </a:p>
            </p:txBody>
          </p:sp>
        </p:grpSp>
      </p:grpSp>
      <p:grpSp>
        <p:nvGrpSpPr>
          <p:cNvPr id="26" name="Group 26"/>
          <p:cNvGrpSpPr/>
          <p:nvPr/>
        </p:nvGrpSpPr>
        <p:grpSpPr>
          <a:xfrm>
            <a:off x="12827912" y="5076581"/>
            <a:ext cx="2865123" cy="1247254"/>
            <a:chOff x="0" y="-9525"/>
            <a:chExt cx="3820164" cy="1663006"/>
          </a:xfrm>
        </p:grpSpPr>
        <p:sp>
          <p:nvSpPr>
            <p:cNvPr id="27" name="TextBox 27"/>
            <p:cNvSpPr txBox="1"/>
            <p:nvPr/>
          </p:nvSpPr>
          <p:spPr>
            <a:xfrm>
              <a:off x="17382" y="-9525"/>
              <a:ext cx="3785400" cy="1331024"/>
            </a:xfrm>
            <a:prstGeom prst="rect">
              <a:avLst/>
            </a:prstGeom>
          </p:spPr>
          <p:txBody>
            <a:bodyPr lIns="0" tIns="0" rIns="0" bIns="0" rtlCol="0" anchor="t">
              <a:spAutoFit/>
            </a:bodyPr>
            <a:lstStyle/>
            <a:p>
              <a:pPr algn="ctr">
                <a:lnSpc>
                  <a:spcPts val="7817"/>
                </a:lnSpc>
              </a:pPr>
              <a:r>
                <a:rPr lang="en-US" sz="6514">
                  <a:solidFill>
                    <a:srgbClr val="FFFFFF"/>
                  </a:solidFill>
                  <a:latin typeface="Times New Roman" panose="02020603050405020304" pitchFamily="18" charset="0"/>
                  <a:cs typeface="Times New Roman" panose="02020603050405020304" pitchFamily="18" charset="0"/>
                </a:rPr>
                <a:t>98.8%</a:t>
              </a:r>
            </a:p>
          </p:txBody>
        </p:sp>
        <p:sp>
          <p:nvSpPr>
            <p:cNvPr id="28" name="TextBox 28"/>
            <p:cNvSpPr txBox="1"/>
            <p:nvPr/>
          </p:nvSpPr>
          <p:spPr>
            <a:xfrm>
              <a:off x="0" y="1254824"/>
              <a:ext cx="3820164" cy="398657"/>
            </a:xfrm>
            <a:prstGeom prst="rect">
              <a:avLst/>
            </a:prstGeom>
          </p:spPr>
          <p:txBody>
            <a:bodyPr lIns="0" tIns="0" rIns="0" bIns="0" rtlCol="0" anchor="t">
              <a:spAutoFit/>
            </a:bodyPr>
            <a:lstStyle/>
            <a:p>
              <a:pPr marL="0" lvl="0" indent="0" algn="ctr">
                <a:lnSpc>
                  <a:spcPts val="2532"/>
                </a:lnSpc>
                <a:spcBef>
                  <a:spcPct val="0"/>
                </a:spcBef>
              </a:pPr>
              <a:r>
                <a:rPr lang="en-US" sz="1947" dirty="0">
                  <a:solidFill>
                    <a:srgbClr val="FFFFFF"/>
                  </a:solidFill>
                  <a:latin typeface="Times New Roman" panose="02020603050405020304" pitchFamily="18" charset="0"/>
                  <a:cs typeface="Times New Roman" panose="02020603050405020304" pitchFamily="18" charset="0"/>
                </a:rPr>
                <a:t>Decision Tree</a:t>
              </a:r>
            </a:p>
          </p:txBody>
        </p:sp>
      </p:grpSp>
      <p:grpSp>
        <p:nvGrpSpPr>
          <p:cNvPr id="29" name="Group 29"/>
          <p:cNvGrpSpPr/>
          <p:nvPr/>
        </p:nvGrpSpPr>
        <p:grpSpPr>
          <a:xfrm>
            <a:off x="12827912" y="4767113"/>
            <a:ext cx="2680338" cy="241230"/>
            <a:chOff x="0" y="0"/>
            <a:chExt cx="3573784" cy="321641"/>
          </a:xfrm>
        </p:grpSpPr>
        <p:grpSp>
          <p:nvGrpSpPr>
            <p:cNvPr id="30" name="Group 30"/>
            <p:cNvGrpSpPr>
              <a:grpSpLocks noChangeAspect="1"/>
            </p:cNvGrpSpPr>
            <p:nvPr/>
          </p:nvGrpSpPr>
          <p:grpSpPr>
            <a:xfrm>
              <a:off x="0" y="0"/>
              <a:ext cx="3573784" cy="321641"/>
              <a:chOff x="0" y="0"/>
              <a:chExt cx="1270000" cy="114300"/>
            </a:xfrm>
          </p:grpSpPr>
          <p:sp>
            <p:nvSpPr>
              <p:cNvPr id="31" name="Freeform 31"/>
              <p:cNvSpPr/>
              <p:nvPr/>
            </p:nvSpPr>
            <p:spPr>
              <a:xfrm>
                <a:off x="-2823" y="-92"/>
                <a:ext cx="1275645" cy="114483"/>
              </a:xfrm>
              <a:custGeom>
                <a:avLst/>
                <a:gdLst/>
                <a:ahLst/>
                <a:cxnLst/>
                <a:rect l="l" t="t" r="r" b="b"/>
                <a:pathLst>
                  <a:path w="1275645" h="114483">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CCCCCC"/>
              </a:solidFill>
            </p:spPr>
            <p:txBody>
              <a:bodyPr/>
              <a:lstStyle/>
              <a:p>
                <a:endParaRPr lang="en-US">
                  <a:latin typeface="Times New Roman" panose="02020603050405020304" pitchFamily="18" charset="0"/>
                  <a:cs typeface="Times New Roman" panose="02020603050405020304" pitchFamily="18" charset="0"/>
                </a:endParaRPr>
              </a:p>
            </p:txBody>
          </p:sp>
          <p:sp>
            <p:nvSpPr>
              <p:cNvPr id="32" name="Freeform 32"/>
              <p:cNvSpPr/>
              <p:nvPr/>
            </p:nvSpPr>
            <p:spPr>
              <a:xfrm>
                <a:off x="-2823" y="-92"/>
                <a:ext cx="1260405" cy="114483"/>
              </a:xfrm>
              <a:custGeom>
                <a:avLst/>
                <a:gdLst/>
                <a:ahLst/>
                <a:cxnLst/>
                <a:rect l="l" t="t" r="r" b="b"/>
                <a:pathLst>
                  <a:path w="1260405" h="114483">
                    <a:moveTo>
                      <a:pt x="59973" y="92"/>
                    </a:moveTo>
                    <a:lnTo>
                      <a:pt x="1200433" y="92"/>
                    </a:lnTo>
                    <a:cubicBezTo>
                      <a:pt x="1220912" y="0"/>
                      <a:pt x="1239874" y="10873"/>
                      <a:pt x="1250140" y="28593"/>
                    </a:cubicBezTo>
                    <a:cubicBezTo>
                      <a:pt x="1260406" y="46313"/>
                      <a:pt x="1260406" y="68171"/>
                      <a:pt x="1250140" y="85891"/>
                    </a:cubicBezTo>
                    <a:cubicBezTo>
                      <a:pt x="1239874" y="103611"/>
                      <a:pt x="1220912" y="114484"/>
                      <a:pt x="120043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48FFC2"/>
              </a:solidFill>
            </p:spPr>
            <p:txBody>
              <a:bodyPr/>
              <a:lstStyle/>
              <a:p>
                <a:endParaRPr lang="en-US">
                  <a:latin typeface="Times New Roman" panose="02020603050405020304" pitchFamily="18" charset="0"/>
                  <a:cs typeface="Times New Roman" panose="02020603050405020304" pitchFamily="18" charset="0"/>
                </a:endParaRPr>
              </a:p>
            </p:txBody>
          </p:sp>
        </p:grpSp>
      </p:grpSp>
      <p:grpSp>
        <p:nvGrpSpPr>
          <p:cNvPr id="33" name="Group 33"/>
          <p:cNvGrpSpPr/>
          <p:nvPr/>
        </p:nvGrpSpPr>
        <p:grpSpPr>
          <a:xfrm>
            <a:off x="12879214" y="6766932"/>
            <a:ext cx="2865123" cy="1241766"/>
            <a:chOff x="0" y="-9525"/>
            <a:chExt cx="3820164" cy="1655688"/>
          </a:xfrm>
        </p:grpSpPr>
        <p:sp>
          <p:nvSpPr>
            <p:cNvPr id="34" name="TextBox 34"/>
            <p:cNvSpPr txBox="1"/>
            <p:nvPr/>
          </p:nvSpPr>
          <p:spPr>
            <a:xfrm>
              <a:off x="17382" y="-9525"/>
              <a:ext cx="3785400" cy="1331024"/>
            </a:xfrm>
            <a:prstGeom prst="rect">
              <a:avLst/>
            </a:prstGeom>
          </p:spPr>
          <p:txBody>
            <a:bodyPr lIns="0" tIns="0" rIns="0" bIns="0" rtlCol="0" anchor="t">
              <a:spAutoFit/>
            </a:bodyPr>
            <a:lstStyle/>
            <a:p>
              <a:pPr algn="ctr">
                <a:lnSpc>
                  <a:spcPts val="7817"/>
                </a:lnSpc>
              </a:pPr>
              <a:r>
                <a:rPr lang="en-US" sz="6514" dirty="0">
                  <a:solidFill>
                    <a:srgbClr val="FFFFFF"/>
                  </a:solidFill>
                  <a:latin typeface="Times New Roman" panose="02020603050405020304" pitchFamily="18" charset="0"/>
                  <a:cs typeface="Times New Roman" panose="02020603050405020304" pitchFamily="18" charset="0"/>
                </a:rPr>
                <a:t>99.5%</a:t>
              </a:r>
            </a:p>
          </p:txBody>
        </p:sp>
        <p:sp>
          <p:nvSpPr>
            <p:cNvPr id="35" name="TextBox 35"/>
            <p:cNvSpPr txBox="1"/>
            <p:nvPr/>
          </p:nvSpPr>
          <p:spPr>
            <a:xfrm>
              <a:off x="0" y="1264350"/>
              <a:ext cx="3820164" cy="381813"/>
            </a:xfrm>
            <a:prstGeom prst="rect">
              <a:avLst/>
            </a:prstGeom>
          </p:spPr>
          <p:txBody>
            <a:bodyPr lIns="0" tIns="0" rIns="0" bIns="0" rtlCol="0" anchor="t">
              <a:spAutoFit/>
            </a:bodyPr>
            <a:lstStyle/>
            <a:p>
              <a:pPr marL="0" lvl="0" indent="0" algn="ctr">
                <a:lnSpc>
                  <a:spcPts val="2402"/>
                </a:lnSpc>
                <a:spcBef>
                  <a:spcPct val="0"/>
                </a:spcBef>
              </a:pPr>
              <a:r>
                <a:rPr lang="en-US" sz="1847" dirty="0">
                  <a:solidFill>
                    <a:srgbClr val="FFFFFF"/>
                  </a:solidFill>
                  <a:latin typeface="Times New Roman" panose="02020603050405020304" pitchFamily="18" charset="0"/>
                  <a:cs typeface="Times New Roman" panose="02020603050405020304" pitchFamily="18" charset="0"/>
                </a:rPr>
                <a:t>Random Forest</a:t>
              </a:r>
            </a:p>
          </p:txBody>
        </p:sp>
      </p:grpSp>
      <p:grpSp>
        <p:nvGrpSpPr>
          <p:cNvPr id="36" name="Group 36"/>
          <p:cNvGrpSpPr/>
          <p:nvPr/>
        </p:nvGrpSpPr>
        <p:grpSpPr>
          <a:xfrm>
            <a:off x="12879214" y="6461263"/>
            <a:ext cx="2629037" cy="236613"/>
            <a:chOff x="0" y="0"/>
            <a:chExt cx="3505382" cy="315484"/>
          </a:xfrm>
        </p:grpSpPr>
        <p:grpSp>
          <p:nvGrpSpPr>
            <p:cNvPr id="37" name="Group 37"/>
            <p:cNvGrpSpPr>
              <a:grpSpLocks noChangeAspect="1"/>
            </p:cNvGrpSpPr>
            <p:nvPr/>
          </p:nvGrpSpPr>
          <p:grpSpPr>
            <a:xfrm>
              <a:off x="0" y="0"/>
              <a:ext cx="3505382" cy="315484"/>
              <a:chOff x="0" y="0"/>
              <a:chExt cx="1270000" cy="114300"/>
            </a:xfrm>
          </p:grpSpPr>
          <p:sp>
            <p:nvSpPr>
              <p:cNvPr id="38" name="Freeform 38"/>
              <p:cNvSpPr/>
              <p:nvPr/>
            </p:nvSpPr>
            <p:spPr>
              <a:xfrm>
                <a:off x="-2823" y="-92"/>
                <a:ext cx="1275645" cy="114483"/>
              </a:xfrm>
              <a:custGeom>
                <a:avLst/>
                <a:gdLst/>
                <a:ahLst/>
                <a:cxnLst/>
                <a:rect l="l" t="t" r="r" b="b"/>
                <a:pathLst>
                  <a:path w="1275645" h="114483">
                    <a:moveTo>
                      <a:pt x="59973" y="92"/>
                    </a:moveTo>
                    <a:lnTo>
                      <a:pt x="1215673" y="92"/>
                    </a:lnTo>
                    <a:cubicBezTo>
                      <a:pt x="1236152" y="0"/>
                      <a:pt x="1255114" y="10873"/>
                      <a:pt x="1265380" y="28593"/>
                    </a:cubicBezTo>
                    <a:cubicBezTo>
                      <a:pt x="1275646" y="46313"/>
                      <a:pt x="1275646" y="68171"/>
                      <a:pt x="1265380" y="85891"/>
                    </a:cubicBezTo>
                    <a:cubicBezTo>
                      <a:pt x="1255114" y="103611"/>
                      <a:pt x="1236152" y="114484"/>
                      <a:pt x="121567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CCCCCC"/>
              </a:solidFill>
            </p:spPr>
            <p:txBody>
              <a:bodyPr/>
              <a:lstStyle/>
              <a:p>
                <a:endParaRPr lang="en-US">
                  <a:latin typeface="Times New Roman" panose="02020603050405020304" pitchFamily="18" charset="0"/>
                  <a:cs typeface="Times New Roman" panose="02020603050405020304" pitchFamily="18" charset="0"/>
                </a:endParaRPr>
              </a:p>
            </p:txBody>
          </p:sp>
          <p:sp>
            <p:nvSpPr>
              <p:cNvPr id="39" name="Freeform 39"/>
              <p:cNvSpPr/>
              <p:nvPr/>
            </p:nvSpPr>
            <p:spPr>
              <a:xfrm>
                <a:off x="-2823" y="-92"/>
                <a:ext cx="1269295" cy="114483"/>
              </a:xfrm>
              <a:custGeom>
                <a:avLst/>
                <a:gdLst/>
                <a:ahLst/>
                <a:cxnLst/>
                <a:rect l="l" t="t" r="r" b="b"/>
                <a:pathLst>
                  <a:path w="1269295" h="114483">
                    <a:moveTo>
                      <a:pt x="59973" y="92"/>
                    </a:moveTo>
                    <a:lnTo>
                      <a:pt x="1209323" y="92"/>
                    </a:lnTo>
                    <a:cubicBezTo>
                      <a:pt x="1229802" y="0"/>
                      <a:pt x="1248764" y="10873"/>
                      <a:pt x="1259030" y="28593"/>
                    </a:cubicBezTo>
                    <a:cubicBezTo>
                      <a:pt x="1269296" y="46313"/>
                      <a:pt x="1269296" y="68171"/>
                      <a:pt x="1259030" y="85891"/>
                    </a:cubicBezTo>
                    <a:cubicBezTo>
                      <a:pt x="1248764" y="103611"/>
                      <a:pt x="1229802" y="114484"/>
                      <a:pt x="1209323" y="114392"/>
                    </a:cubicBezTo>
                    <a:lnTo>
                      <a:pt x="59973" y="114392"/>
                    </a:lnTo>
                    <a:cubicBezTo>
                      <a:pt x="39494" y="114484"/>
                      <a:pt x="20532" y="103611"/>
                      <a:pt x="10266" y="85891"/>
                    </a:cubicBezTo>
                    <a:cubicBezTo>
                      <a:pt x="0" y="68171"/>
                      <a:pt x="0" y="46313"/>
                      <a:pt x="10266" y="28593"/>
                    </a:cubicBezTo>
                    <a:cubicBezTo>
                      <a:pt x="20532" y="10873"/>
                      <a:pt x="39494" y="0"/>
                      <a:pt x="59973" y="92"/>
                    </a:cubicBezTo>
                    <a:close/>
                  </a:path>
                </a:pathLst>
              </a:custGeom>
              <a:solidFill>
                <a:srgbClr val="48FFC2"/>
              </a:solidFill>
            </p:spPr>
            <p:txBody>
              <a:bodyPr/>
              <a:lstStyle/>
              <a:p>
                <a:endParaRPr lang="en-US">
                  <a:latin typeface="Times New Roman" panose="02020603050405020304" pitchFamily="18" charset="0"/>
                  <a:cs typeface="Times New Roman" panose="02020603050405020304" pitchFamily="18" charset="0"/>
                </a:endParaRPr>
              </a:p>
            </p:txBody>
          </p:sp>
        </p:grpSp>
      </p:grpSp>
      <p:sp>
        <p:nvSpPr>
          <p:cNvPr id="40" name="TextBox 39">
            <a:extLst>
              <a:ext uri="{FF2B5EF4-FFF2-40B4-BE49-F238E27FC236}">
                <a16:creationId xmlns:a16="http://schemas.microsoft.com/office/drawing/2014/main" id="{1DAD8929-EEC1-084E-B3DD-034DE219356A}"/>
              </a:ext>
            </a:extLst>
          </p:cNvPr>
          <p:cNvSpPr txBox="1"/>
          <p:nvPr/>
        </p:nvSpPr>
        <p:spPr>
          <a:xfrm>
            <a:off x="685800" y="4488006"/>
            <a:ext cx="11353800" cy="5447645"/>
          </a:xfrm>
          <a:prstGeom prst="rect">
            <a:avLst/>
          </a:prstGeom>
          <a:noFill/>
        </p:spPr>
        <p:txBody>
          <a:bodyPr wrap="square" rtlCol="0">
            <a:spAutoFit/>
          </a:bodyPr>
          <a:lstStyle/>
          <a:p>
            <a:pPr marL="517177" lvl="1" indent="-258588" algn="l">
              <a:lnSpc>
                <a:spcPct val="150000"/>
              </a:lnSpc>
              <a:buFont typeface="Arial"/>
              <a:buChar char="•"/>
            </a:pPr>
            <a:r>
              <a:rPr lang="en-US" sz="2400" b="0" i="0" dirty="0">
                <a:solidFill>
                  <a:srgbClr val="D1D5DB"/>
                </a:solidFill>
                <a:effectLst/>
                <a:latin typeface="Times New Roman" panose="02020603050405020304" pitchFamily="18" charset="0"/>
                <a:cs typeface="Times New Roman" panose="02020603050405020304" pitchFamily="18" charset="0"/>
              </a:rPr>
              <a:t>Random Forest achieved the highest accuracy, making it the most suitable model for our crop recommendation system.</a:t>
            </a:r>
          </a:p>
          <a:p>
            <a:pPr marL="517177" lvl="1" indent="-258588" algn="l">
              <a:lnSpc>
                <a:spcPct val="150000"/>
              </a:lnSpc>
              <a:buFont typeface="Arial"/>
              <a:buChar char="•"/>
            </a:pPr>
            <a:r>
              <a:rPr lang="en-US" sz="2400" b="0" i="0" dirty="0">
                <a:solidFill>
                  <a:srgbClr val="D1D5DB"/>
                </a:solidFill>
                <a:effectLst/>
                <a:latin typeface="Times New Roman" panose="02020603050405020304" pitchFamily="18" charset="0"/>
                <a:cs typeface="Times New Roman" panose="02020603050405020304" pitchFamily="18" charset="0"/>
              </a:rPr>
              <a:t>Decision Tree also performed well, offering a reliable alternative.</a:t>
            </a:r>
          </a:p>
          <a:p>
            <a:pPr marL="517177" lvl="1" indent="-258588" algn="l">
              <a:lnSpc>
                <a:spcPct val="150000"/>
              </a:lnSpc>
              <a:buFont typeface="Arial"/>
              <a:buChar char="•"/>
            </a:pPr>
            <a:r>
              <a:rPr lang="en-US" sz="2400" b="0" i="0" dirty="0">
                <a:solidFill>
                  <a:srgbClr val="D1D5DB"/>
                </a:solidFill>
                <a:effectLst/>
                <a:latin typeface="Times New Roman" panose="02020603050405020304" pitchFamily="18" charset="0"/>
                <a:cs typeface="Times New Roman" panose="02020603050405020304" pitchFamily="18" charset="0"/>
              </a:rPr>
              <a:t>These models provide valuable insights for efficient crop selection.</a:t>
            </a:r>
          </a:p>
          <a:p>
            <a:pPr marL="517177" lvl="1" indent="-258588">
              <a:lnSpc>
                <a:spcPct val="150000"/>
              </a:lnSpc>
              <a:buFont typeface="Arial"/>
              <a:buChar char="•"/>
            </a:pPr>
            <a:r>
              <a:rPr lang="en-US" sz="2400" dirty="0">
                <a:solidFill>
                  <a:srgbClr val="FFFFFF"/>
                </a:solidFill>
                <a:latin typeface="Times New Roman" panose="02020603050405020304" pitchFamily="18" charset="0"/>
                <a:cs typeface="Times New Roman" panose="02020603050405020304" pitchFamily="18" charset="0"/>
              </a:rPr>
              <a:t>In closing, the system helps the farmer to choose the right crop by providing insights that ordinary farmers don’t keep track of thereby decreasing the chances of crop failure and increasing productivity.</a:t>
            </a:r>
          </a:p>
          <a:p>
            <a:pPr marL="517177" lvl="1" indent="-258588" algn="l">
              <a:lnSpc>
                <a:spcPct val="150000"/>
              </a:lnSpc>
              <a:buFont typeface="Arial"/>
              <a:buChar char="•"/>
            </a:pPr>
            <a:r>
              <a:rPr lang="en-US" sz="2400" dirty="0">
                <a:solidFill>
                  <a:srgbClr val="FFFFFF"/>
                </a:solidFill>
                <a:latin typeface="Times New Roman" panose="02020603050405020304" pitchFamily="18" charset="0"/>
                <a:cs typeface="Times New Roman" panose="02020603050405020304" pitchFamily="18" charset="0"/>
              </a:rPr>
              <a:t>It also prevents them from incurring losses. The system can be extended to the web and can be accessed by millions of farmers across the country. </a:t>
            </a:r>
            <a:endParaRPr lang="en-US" sz="2400" b="0" i="0" dirty="0">
              <a:solidFill>
                <a:srgbClr val="D1D5DB"/>
              </a:solidFill>
              <a:effectLst/>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23958" y="3626708"/>
            <a:ext cx="4553682" cy="2434150"/>
          </a:xfrm>
          <a:custGeom>
            <a:avLst/>
            <a:gdLst/>
            <a:ahLst/>
            <a:cxnLst/>
            <a:rect l="l" t="t" r="r" b="b"/>
            <a:pathLst>
              <a:path w="4553682" h="2434150">
                <a:moveTo>
                  <a:pt x="0" y="0"/>
                </a:moveTo>
                <a:lnTo>
                  <a:pt x="4553681" y="0"/>
                </a:lnTo>
                <a:lnTo>
                  <a:pt x="4553681" y="2434150"/>
                </a:lnTo>
                <a:lnTo>
                  <a:pt x="0" y="2434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10538"/>
            <a:ext cx="6987031" cy="12108076"/>
            <a:chOff x="0" y="0"/>
            <a:chExt cx="1840206" cy="3188958"/>
          </a:xfrm>
        </p:grpSpPr>
        <p:sp>
          <p:nvSpPr>
            <p:cNvPr id="4" name="Freeform 4"/>
            <p:cNvSpPr/>
            <p:nvPr/>
          </p:nvSpPr>
          <p:spPr>
            <a:xfrm>
              <a:off x="0" y="0"/>
              <a:ext cx="1840206" cy="3188958"/>
            </a:xfrm>
            <a:custGeom>
              <a:avLst/>
              <a:gdLst/>
              <a:ahLst/>
              <a:cxnLst/>
              <a:rect l="l" t="t" r="r" b="b"/>
              <a:pathLst>
                <a:path w="1840206" h="3188958">
                  <a:moveTo>
                    <a:pt x="0" y="0"/>
                  </a:moveTo>
                  <a:lnTo>
                    <a:pt x="1840206" y="0"/>
                  </a:lnTo>
                  <a:lnTo>
                    <a:pt x="1840206" y="3188958"/>
                  </a:lnTo>
                  <a:lnTo>
                    <a:pt x="0" y="3188958"/>
                  </a:lnTo>
                  <a:close/>
                </a:path>
              </a:pathLst>
            </a:custGeom>
            <a:solidFill>
              <a:srgbClr val="100F0D"/>
            </a:solidFill>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963950" y="3454923"/>
            <a:ext cx="5059131" cy="1231106"/>
          </a:xfrm>
          <a:prstGeom prst="rect">
            <a:avLst/>
          </a:prstGeom>
        </p:spPr>
        <p:txBody>
          <a:bodyPr lIns="0" tIns="0" rIns="0" bIns="0" rtlCol="0" anchor="t">
            <a:spAutoFit/>
          </a:bodyPr>
          <a:lstStyle/>
          <a:p>
            <a:pPr algn="l">
              <a:lnSpc>
                <a:spcPts val="9600"/>
              </a:lnSpc>
            </a:pPr>
            <a:r>
              <a:rPr lang="en-US" sz="8000" dirty="0">
                <a:solidFill>
                  <a:srgbClr val="48FFC2"/>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5B9CDAE7-1888-84FB-F820-3D79D1C2E2D7}"/>
              </a:ext>
            </a:extLst>
          </p:cNvPr>
          <p:cNvSpPr/>
          <p:nvPr/>
        </p:nvSpPr>
        <p:spPr>
          <a:xfrm rot="-6000">
            <a:off x="-8963" y="-15951"/>
            <a:ext cx="18305926" cy="10318903"/>
          </a:xfrm>
          <a:custGeom>
            <a:avLst/>
            <a:gdLst/>
            <a:ahLst/>
            <a:cxnLst/>
            <a:rect l="l" t="t" r="r" b="b"/>
            <a:pathLst>
              <a:path w="18305926" h="10318903">
                <a:moveTo>
                  <a:pt x="17954" y="0"/>
                </a:moveTo>
                <a:lnTo>
                  <a:pt x="18305926" y="31918"/>
                </a:lnTo>
                <a:lnTo>
                  <a:pt x="18287972" y="10318902"/>
                </a:lnTo>
                <a:lnTo>
                  <a:pt x="0" y="10286984"/>
                </a:lnTo>
                <a:lnTo>
                  <a:pt x="17954" y="0"/>
                </a:lnTo>
                <a:close/>
              </a:path>
            </a:pathLst>
          </a:custGeom>
          <a:blipFill>
            <a:blip r:embed="rId2"/>
            <a:stretch>
              <a:fillRect l="-44651" t="-59528" r="-44661" b="-49116"/>
            </a:stretch>
          </a:blipFill>
        </p:spPr>
        <p:txBody>
          <a:bodyPr/>
          <a:lstStyle/>
          <a:p>
            <a:endParaRPr lang="en-US"/>
          </a:p>
        </p:txBody>
      </p:sp>
      <p:graphicFrame>
        <p:nvGraphicFramePr>
          <p:cNvPr id="2" name="Table 2"/>
          <p:cNvGraphicFramePr>
            <a:graphicFrameLocks noGrp="1"/>
          </p:cNvGraphicFramePr>
          <p:nvPr>
            <p:extLst>
              <p:ext uri="{D42A27DB-BD31-4B8C-83A1-F6EECF244321}">
                <p14:modId xmlns:p14="http://schemas.microsoft.com/office/powerpoint/2010/main" val="3469735079"/>
              </p:ext>
            </p:extLst>
          </p:nvPr>
        </p:nvGraphicFramePr>
        <p:xfrm>
          <a:off x="9144000" y="1038225"/>
          <a:ext cx="5391717" cy="7305675"/>
        </p:xfrm>
        <a:graphic>
          <a:graphicData uri="http://schemas.openxmlformats.org/drawingml/2006/table">
            <a:tbl>
              <a:tblPr/>
              <a:tblGrid>
                <a:gridCol w="5391717">
                  <a:extLst>
                    <a:ext uri="{9D8B030D-6E8A-4147-A177-3AD203B41FA5}">
                      <a16:colId xmlns:a16="http://schemas.microsoft.com/office/drawing/2014/main" val="20000"/>
                    </a:ext>
                  </a:extLst>
                </a:gridCol>
              </a:tblGrid>
              <a:tr h="904875">
                <a:tc>
                  <a:txBody>
                    <a:bodyPr/>
                    <a:lstStyle/>
                    <a:p>
                      <a:pPr algn="l">
                        <a:lnSpc>
                          <a:spcPts val="3359"/>
                        </a:lnSpc>
                        <a:defRPr/>
                      </a:pPr>
                      <a:r>
                        <a:rPr lang="en-US" sz="2400" u="none">
                          <a:solidFill>
                            <a:schemeClr val="bg1"/>
                          </a:solidFill>
                          <a:latin typeface="Times New Roman" panose="02020603050405020304" pitchFamily="18" charset="0"/>
                          <a:cs typeface="Times New Roman" panose="02020603050405020304" pitchFamily="18" charset="0"/>
                        </a:rPr>
                        <a:t>Introduction</a:t>
                      </a:r>
                      <a:endParaRPr lang="en-US" sz="1100" u="none">
                        <a:solidFill>
                          <a:schemeClr val="bg1"/>
                        </a:solidFill>
                        <a:latin typeface="Times New Roman" panose="02020603050405020304" pitchFamily="18" charset="0"/>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000"/>
                  </a:ext>
                </a:extLst>
              </a:tr>
              <a:tr h="914400">
                <a:tc>
                  <a:txBody>
                    <a:bodyPr/>
                    <a:lstStyle/>
                    <a:p>
                      <a:pPr algn="l">
                        <a:lnSpc>
                          <a:spcPts val="3359"/>
                        </a:lnSpc>
                        <a:defRPr/>
                      </a:pPr>
                      <a:r>
                        <a:rPr lang="en-US" sz="2400" u="none" dirty="0">
                          <a:solidFill>
                            <a:schemeClr val="bg1"/>
                          </a:solidFill>
                          <a:latin typeface="Times New Roman" panose="02020603050405020304" pitchFamily="18" charset="0"/>
                          <a:cs typeface="Times New Roman" panose="02020603050405020304" pitchFamily="18" charset="0"/>
                        </a:rPr>
                        <a:t>Problems &amp; Solutions</a:t>
                      </a:r>
                      <a:endParaRPr lang="en-US" sz="1100" u="none" dirty="0">
                        <a:solidFill>
                          <a:schemeClr val="bg1"/>
                        </a:solidFill>
                        <a:latin typeface="Times New Roman" panose="02020603050405020304" pitchFamily="18" charset="0"/>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001"/>
                  </a:ext>
                </a:extLst>
              </a:tr>
              <a:tr h="914400">
                <a:tc>
                  <a:txBody>
                    <a:bodyPr/>
                    <a:lstStyle/>
                    <a:p>
                      <a:pPr algn="l">
                        <a:lnSpc>
                          <a:spcPts val="3359"/>
                        </a:lnSpc>
                        <a:defRPr/>
                      </a:pPr>
                      <a:r>
                        <a:rPr lang="en-US" sz="2400" u="none" dirty="0">
                          <a:solidFill>
                            <a:schemeClr val="bg1"/>
                          </a:solidFill>
                          <a:latin typeface="Times New Roman" panose="02020603050405020304" pitchFamily="18" charset="0"/>
                          <a:cs typeface="Times New Roman" panose="02020603050405020304" pitchFamily="18" charset="0"/>
                        </a:rPr>
                        <a:t>Data Collection &amp; Data Preprocessing</a:t>
                      </a:r>
                      <a:endParaRPr lang="en-US" sz="1100" u="none" dirty="0">
                        <a:solidFill>
                          <a:schemeClr val="bg1"/>
                        </a:solidFill>
                        <a:latin typeface="Times New Roman" panose="02020603050405020304" pitchFamily="18" charset="0"/>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002"/>
                  </a:ext>
                </a:extLst>
              </a:tr>
              <a:tr h="914400">
                <a:tc>
                  <a:txBody>
                    <a:bodyPr/>
                    <a:lstStyle/>
                    <a:p>
                      <a:pPr algn="l">
                        <a:lnSpc>
                          <a:spcPts val="3359"/>
                        </a:lnSpc>
                        <a:defRPr/>
                      </a:pPr>
                      <a:r>
                        <a:rPr lang="en-US" sz="2400" u="none" dirty="0">
                          <a:solidFill>
                            <a:schemeClr val="bg1"/>
                          </a:solidFill>
                          <a:latin typeface="Times New Roman" panose="02020603050405020304" pitchFamily="18" charset="0"/>
                          <a:cs typeface="Times New Roman" panose="02020603050405020304" pitchFamily="18" charset="0"/>
                        </a:rPr>
                        <a:t>Data Visualization</a:t>
                      </a:r>
                      <a:endParaRPr lang="en-US" sz="1100" u="none" dirty="0">
                        <a:solidFill>
                          <a:schemeClr val="bg1"/>
                        </a:solidFill>
                        <a:latin typeface="Times New Roman" panose="02020603050405020304" pitchFamily="18" charset="0"/>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003"/>
                  </a:ext>
                </a:extLst>
              </a:tr>
              <a:tr h="914400">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Model Selection</a:t>
                      </a:r>
                      <a:endParaRPr kumimoji="0" lang="en-US" sz="11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9084306"/>
                  </a:ext>
                </a:extLst>
              </a:tr>
              <a:tr h="914400">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Model Evaluation Metrics</a:t>
                      </a:r>
                      <a:endParaRPr kumimoji="0" lang="en-US" sz="11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310898823"/>
                  </a:ext>
                </a:extLst>
              </a:tr>
              <a:tr h="914400">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Model Accuracy Comparisons</a:t>
                      </a:r>
                      <a:endParaRPr kumimoji="0" lang="en-US" sz="11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717674048"/>
                  </a:ext>
                </a:extLst>
              </a:tr>
              <a:tr h="914400">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Conclusion</a:t>
                      </a: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10907471"/>
                  </a:ext>
                </a:extLst>
              </a:tr>
            </a:tbl>
          </a:graphicData>
        </a:graphic>
      </p:graphicFrame>
      <p:grpSp>
        <p:nvGrpSpPr>
          <p:cNvPr id="3" name="Group 3"/>
          <p:cNvGrpSpPr/>
          <p:nvPr/>
        </p:nvGrpSpPr>
        <p:grpSpPr>
          <a:xfrm>
            <a:off x="1371600" y="1790700"/>
            <a:ext cx="6037454" cy="3082501"/>
            <a:chOff x="0" y="-19051"/>
            <a:chExt cx="8049939" cy="4110001"/>
          </a:xfrm>
        </p:grpSpPr>
        <p:sp>
          <p:nvSpPr>
            <p:cNvPr id="4" name="TextBox 4"/>
            <p:cNvSpPr txBox="1"/>
            <p:nvPr/>
          </p:nvSpPr>
          <p:spPr>
            <a:xfrm>
              <a:off x="0" y="-19051"/>
              <a:ext cx="8049939" cy="859209"/>
            </a:xfrm>
            <a:prstGeom prst="rect">
              <a:avLst/>
            </a:prstGeom>
          </p:spPr>
          <p:txBody>
            <a:bodyPr lIns="0" tIns="0" rIns="0" bIns="0" rtlCol="0" anchor="t">
              <a:spAutoFit/>
            </a:bodyPr>
            <a:lstStyle/>
            <a:p>
              <a:pPr marL="0" lvl="0" indent="0" algn="l">
                <a:lnSpc>
                  <a:spcPts val="4160"/>
                </a:lnSpc>
                <a:spcBef>
                  <a:spcPct val="0"/>
                </a:spcBef>
              </a:pPr>
              <a:r>
                <a:rPr lang="en-US" sz="8000" u="none" dirty="0">
                  <a:solidFill>
                    <a:srgbClr val="1DBB86"/>
                  </a:solidFill>
                  <a:latin typeface="Times New Roman" panose="02020603050405020304" pitchFamily="18" charset="0"/>
                  <a:cs typeface="Times New Roman" panose="02020603050405020304" pitchFamily="18" charset="0"/>
                </a:rPr>
                <a:t>Agenda</a:t>
              </a:r>
            </a:p>
          </p:txBody>
        </p:sp>
        <p:sp>
          <p:nvSpPr>
            <p:cNvPr id="5" name="TextBox 5"/>
            <p:cNvSpPr txBox="1"/>
            <p:nvPr/>
          </p:nvSpPr>
          <p:spPr>
            <a:xfrm>
              <a:off x="0" y="3408537"/>
              <a:ext cx="5717222" cy="682413"/>
            </a:xfrm>
            <a:prstGeom prst="rect">
              <a:avLst/>
            </a:prstGeom>
          </p:spPr>
          <p:txBody>
            <a:bodyPr lIns="0" tIns="0" rIns="0" bIns="0" rtlCol="0" anchor="t">
              <a:spAutoFit/>
            </a:bodyPr>
            <a:lstStyle/>
            <a:p>
              <a:pPr marL="0" lvl="0" indent="0" algn="l">
                <a:lnSpc>
                  <a:spcPts val="4160"/>
                </a:lnSpc>
                <a:spcBef>
                  <a:spcPct val="0"/>
                </a:spcBef>
              </a:pPr>
              <a:endParaRPr lang="en-US" sz="3200" u="none" dirty="0">
                <a:solidFill>
                  <a:srgbClr val="1DBB86"/>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00">
            <a:off x="-8963" y="-15951"/>
            <a:ext cx="18305926" cy="10318903"/>
          </a:xfrm>
          <a:custGeom>
            <a:avLst/>
            <a:gdLst/>
            <a:ahLst/>
            <a:cxnLst/>
            <a:rect l="l" t="t" r="r" b="b"/>
            <a:pathLst>
              <a:path w="18305926" h="10318903">
                <a:moveTo>
                  <a:pt x="17954" y="0"/>
                </a:moveTo>
                <a:lnTo>
                  <a:pt x="18305926" y="31918"/>
                </a:lnTo>
                <a:lnTo>
                  <a:pt x="18287972" y="10318902"/>
                </a:lnTo>
                <a:lnTo>
                  <a:pt x="0" y="10286984"/>
                </a:lnTo>
                <a:lnTo>
                  <a:pt x="17954" y="0"/>
                </a:lnTo>
                <a:close/>
              </a:path>
            </a:pathLst>
          </a:custGeom>
          <a:blipFill>
            <a:blip r:embed="rId2"/>
            <a:stretch>
              <a:fillRect l="-44651" t="-59528" r="-44661" b="-49116"/>
            </a:stretch>
          </a:blipFill>
        </p:spPr>
        <p:txBody>
          <a:bodyPr/>
          <a:lstStyle/>
          <a:p>
            <a:endParaRPr lang="en-US"/>
          </a:p>
        </p:txBody>
      </p:sp>
      <p:sp>
        <p:nvSpPr>
          <p:cNvPr id="3" name="TextBox 3"/>
          <p:cNvSpPr txBox="1"/>
          <p:nvPr/>
        </p:nvSpPr>
        <p:spPr>
          <a:xfrm>
            <a:off x="1543371" y="865702"/>
            <a:ext cx="11032805" cy="835485"/>
          </a:xfrm>
          <a:prstGeom prst="rect">
            <a:avLst/>
          </a:prstGeom>
        </p:spPr>
        <p:txBody>
          <a:bodyPr lIns="0" tIns="0" rIns="0" bIns="0" rtlCol="0" anchor="t">
            <a:spAutoFit/>
          </a:bodyPr>
          <a:lstStyle/>
          <a:p>
            <a:pPr marL="0" lvl="0" indent="0" algn="just">
              <a:lnSpc>
                <a:spcPts val="7019"/>
              </a:lnSpc>
              <a:spcBef>
                <a:spcPct val="0"/>
              </a:spcBef>
            </a:pPr>
            <a:r>
              <a:rPr lang="en-US" sz="5399" dirty="0">
                <a:solidFill>
                  <a:srgbClr val="00DC8E"/>
                </a:solidFill>
                <a:latin typeface="Times New Roman" panose="02020603050405020304" pitchFamily="18" charset="0"/>
                <a:cs typeface="Times New Roman" panose="02020603050405020304" pitchFamily="18" charset="0"/>
              </a:rPr>
              <a:t>Introduction</a:t>
            </a:r>
          </a:p>
        </p:txBody>
      </p:sp>
      <p:grpSp>
        <p:nvGrpSpPr>
          <p:cNvPr id="5" name="Group 5"/>
          <p:cNvGrpSpPr/>
          <p:nvPr/>
        </p:nvGrpSpPr>
        <p:grpSpPr>
          <a:xfrm>
            <a:off x="1295400" y="2202524"/>
            <a:ext cx="15440623" cy="2842125"/>
            <a:chOff x="-346884" y="-389368"/>
            <a:chExt cx="20587498" cy="3789501"/>
          </a:xfrm>
        </p:grpSpPr>
        <p:sp>
          <p:nvSpPr>
            <p:cNvPr id="6" name="TextBox 6"/>
            <p:cNvSpPr txBox="1"/>
            <p:nvPr/>
          </p:nvSpPr>
          <p:spPr>
            <a:xfrm>
              <a:off x="0" y="-38100"/>
              <a:ext cx="20240614" cy="821730"/>
            </a:xfrm>
            <a:prstGeom prst="rect">
              <a:avLst/>
            </a:prstGeom>
          </p:spPr>
          <p:txBody>
            <a:bodyPr lIns="0" tIns="0" rIns="0" bIns="0" rtlCol="0" anchor="t">
              <a:spAutoFit/>
            </a:bodyPr>
            <a:lstStyle/>
            <a:p>
              <a:pPr marL="0" lvl="0" indent="0" algn="l">
                <a:lnSpc>
                  <a:spcPts val="5059"/>
                </a:lnSpc>
                <a:spcBef>
                  <a:spcPct val="0"/>
                </a:spcBef>
              </a:pPr>
              <a:endParaRPr lang="en-US" sz="3891" dirty="0">
                <a:solidFill>
                  <a:srgbClr val="00DC8E"/>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346884" y="-389368"/>
              <a:ext cx="20240614" cy="3789501"/>
            </a:xfrm>
            <a:prstGeom prst="rect">
              <a:avLst/>
            </a:prstGeom>
          </p:spPr>
          <p:txBody>
            <a:bodyPr lIns="0" tIns="0" rIns="0" bIns="0" rtlCol="0" anchor="t">
              <a:spAutoFit/>
            </a:bodyPr>
            <a:lstStyle/>
            <a:p>
              <a:pPr marL="215901" lvl="1">
                <a:lnSpc>
                  <a:spcPct val="200000"/>
                </a:lnSpc>
              </a:pPr>
              <a:r>
                <a:rPr lang="en-US" sz="2400" b="0" i="0" dirty="0">
                  <a:solidFill>
                    <a:srgbClr val="D1D5DB"/>
                  </a:solidFill>
                  <a:effectLst/>
                  <a:latin typeface="Times New Roman" panose="02020603050405020304" pitchFamily="18" charset="0"/>
                  <a:cs typeface="Times New Roman" panose="02020603050405020304" pitchFamily="18" charset="0"/>
                </a:rPr>
                <a:t>In this project, </a:t>
              </a:r>
              <a:r>
                <a:rPr lang="en-US" sz="2400" dirty="0">
                  <a:solidFill>
                    <a:srgbClr val="D1D5DB"/>
                  </a:solidFill>
                  <a:latin typeface="Times New Roman" panose="02020603050405020304" pitchFamily="18" charset="0"/>
                  <a:cs typeface="Times New Roman" panose="02020603050405020304" pitchFamily="18" charset="0"/>
                </a:rPr>
                <a:t>my </a:t>
              </a:r>
              <a:r>
                <a:rPr lang="en-US" sz="2400" b="0" i="0" dirty="0">
                  <a:solidFill>
                    <a:srgbClr val="D1D5DB"/>
                  </a:solidFill>
                  <a:effectLst/>
                  <a:latin typeface="Times New Roman" panose="02020603050405020304" pitchFamily="18" charset="0"/>
                  <a:cs typeface="Times New Roman" panose="02020603050405020304" pitchFamily="18" charset="0"/>
                </a:rPr>
                <a:t>aim is to assist the agricultural community by developing a smart crop recommendation system. By leveraging machine learning algorithms, I analyze a comprehensive dataset containing soil properties, weather conditions.  My goal is to provide farmers with data-driven insights, enabling them to make informed decisions for optimal crop selection and resource management.</a:t>
              </a:r>
              <a:endParaRPr lang="en-US" sz="24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7703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00">
            <a:off x="-8963" y="-15951"/>
            <a:ext cx="18305926" cy="10318903"/>
          </a:xfrm>
          <a:custGeom>
            <a:avLst/>
            <a:gdLst/>
            <a:ahLst/>
            <a:cxnLst/>
            <a:rect l="l" t="t" r="r" b="b"/>
            <a:pathLst>
              <a:path w="18305926" h="10318903">
                <a:moveTo>
                  <a:pt x="17954" y="0"/>
                </a:moveTo>
                <a:lnTo>
                  <a:pt x="18305926" y="31918"/>
                </a:lnTo>
                <a:lnTo>
                  <a:pt x="18287972" y="10318902"/>
                </a:lnTo>
                <a:lnTo>
                  <a:pt x="0" y="10286984"/>
                </a:lnTo>
                <a:lnTo>
                  <a:pt x="17954" y="0"/>
                </a:lnTo>
                <a:close/>
              </a:path>
            </a:pathLst>
          </a:custGeom>
          <a:blipFill>
            <a:blip r:embed="rId2"/>
            <a:stretch>
              <a:fillRect l="-44651" t="-59528" r="-44661" b="-49116"/>
            </a:stretch>
          </a:blipFill>
        </p:spPr>
        <p:txBody>
          <a:bodyPr/>
          <a:lstStyle/>
          <a:p>
            <a:endParaRPr lang="en-US" dirty="0"/>
          </a:p>
        </p:txBody>
      </p:sp>
      <p:sp>
        <p:nvSpPr>
          <p:cNvPr id="3" name="TextBox 3"/>
          <p:cNvSpPr txBox="1"/>
          <p:nvPr/>
        </p:nvSpPr>
        <p:spPr>
          <a:xfrm>
            <a:off x="1125814" y="381543"/>
            <a:ext cx="11032805" cy="835485"/>
          </a:xfrm>
          <a:prstGeom prst="rect">
            <a:avLst/>
          </a:prstGeom>
        </p:spPr>
        <p:txBody>
          <a:bodyPr lIns="0" tIns="0" rIns="0" bIns="0" rtlCol="0" anchor="t">
            <a:spAutoFit/>
          </a:bodyPr>
          <a:lstStyle/>
          <a:p>
            <a:pPr marL="0" lvl="0" indent="0" algn="just">
              <a:lnSpc>
                <a:spcPts val="7019"/>
              </a:lnSpc>
              <a:spcBef>
                <a:spcPct val="0"/>
              </a:spcBef>
            </a:pPr>
            <a:r>
              <a:rPr lang="en-US" sz="5399" dirty="0">
                <a:solidFill>
                  <a:srgbClr val="00B050"/>
                </a:solidFill>
                <a:latin typeface="Times New Roman" panose="02020603050405020304" pitchFamily="18" charset="0"/>
                <a:cs typeface="Times New Roman" panose="02020603050405020304" pitchFamily="18" charset="0"/>
              </a:rPr>
              <a:t>Problems &amp; Solution</a:t>
            </a:r>
          </a:p>
        </p:txBody>
      </p:sp>
      <p:sp>
        <p:nvSpPr>
          <p:cNvPr id="4" name="TextBox 4"/>
          <p:cNvSpPr txBox="1"/>
          <p:nvPr/>
        </p:nvSpPr>
        <p:spPr>
          <a:xfrm>
            <a:off x="1125814" y="9220068"/>
            <a:ext cx="4472556" cy="247184"/>
          </a:xfrm>
          <a:prstGeom prst="rect">
            <a:avLst/>
          </a:prstGeom>
        </p:spPr>
        <p:txBody>
          <a:bodyPr lIns="0" tIns="0" rIns="0" bIns="0" rtlCol="0" anchor="t">
            <a:spAutoFit/>
          </a:bodyPr>
          <a:lstStyle/>
          <a:p>
            <a:pPr>
              <a:lnSpc>
                <a:spcPts val="2100"/>
              </a:lnSpc>
            </a:pPr>
            <a:endParaRPr lang="en-US" sz="1500" dirty="0">
              <a:solidFill>
                <a:srgbClr val="1DBB86"/>
              </a:solidFill>
              <a:latin typeface="Inter Bold"/>
            </a:endParaRPr>
          </a:p>
        </p:txBody>
      </p:sp>
      <p:grpSp>
        <p:nvGrpSpPr>
          <p:cNvPr id="5" name="Group 5"/>
          <p:cNvGrpSpPr/>
          <p:nvPr/>
        </p:nvGrpSpPr>
        <p:grpSpPr>
          <a:xfrm>
            <a:off x="1097740" y="1783810"/>
            <a:ext cx="15638283" cy="8243603"/>
            <a:chOff x="-610431" y="-947654"/>
            <a:chExt cx="20851045" cy="10991471"/>
          </a:xfrm>
        </p:grpSpPr>
        <p:sp>
          <p:nvSpPr>
            <p:cNvPr id="6" name="TextBox 6"/>
            <p:cNvSpPr txBox="1"/>
            <p:nvPr/>
          </p:nvSpPr>
          <p:spPr>
            <a:xfrm>
              <a:off x="0" y="-38100"/>
              <a:ext cx="20240614" cy="821730"/>
            </a:xfrm>
            <a:prstGeom prst="rect">
              <a:avLst/>
            </a:prstGeom>
          </p:spPr>
          <p:txBody>
            <a:bodyPr lIns="0" tIns="0" rIns="0" bIns="0" rtlCol="0" anchor="t">
              <a:spAutoFit/>
            </a:bodyPr>
            <a:lstStyle/>
            <a:p>
              <a:pPr marL="0" lvl="0" indent="0" algn="l">
                <a:lnSpc>
                  <a:spcPts val="5059"/>
                </a:lnSpc>
                <a:spcBef>
                  <a:spcPct val="0"/>
                </a:spcBef>
              </a:pPr>
              <a:endParaRPr lang="en-US" sz="3891" dirty="0">
                <a:solidFill>
                  <a:srgbClr val="00DC8E"/>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610431" y="-947654"/>
              <a:ext cx="17337694" cy="10991471"/>
            </a:xfrm>
            <a:prstGeom prst="rect">
              <a:avLst/>
            </a:prstGeom>
          </p:spPr>
          <p:txBody>
            <a:bodyPr wrap="square" lIns="0" tIns="0" rIns="0" bIns="0" rtlCol="0" anchor="t">
              <a:spAutoFit/>
            </a:bodyPr>
            <a:lstStyle/>
            <a:p>
              <a:pPr marL="581194" lvl="1" indent="-290597">
                <a:buFont typeface="Arial"/>
                <a:buChar char="•"/>
              </a:pPr>
              <a:r>
                <a:rPr lang="en-US" sz="2400" b="1" dirty="0">
                  <a:solidFill>
                    <a:srgbClr val="FFFFFF"/>
                  </a:solidFill>
                  <a:latin typeface="Times New Roman" panose="02020603050405020304" pitchFamily="18" charset="0"/>
                  <a:cs typeface="Times New Roman" panose="02020603050405020304" pitchFamily="18" charset="0"/>
                </a:rPr>
                <a:t>Climate Conditions: </a:t>
              </a:r>
              <a:r>
                <a:rPr lang="en-US" sz="2400" dirty="0">
                  <a:solidFill>
                    <a:srgbClr val="FFFFFF"/>
                  </a:solidFill>
                  <a:latin typeface="Times New Roman" panose="02020603050405020304" pitchFamily="18" charset="0"/>
                  <a:cs typeface="Times New Roman" panose="02020603050405020304" pitchFamily="18" charset="0"/>
                </a:rPr>
                <a:t>Unpredictable weather patterns and climate change.</a:t>
              </a:r>
            </a:p>
            <a:p>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buFont typeface="Arial"/>
                <a:buChar char="•"/>
              </a:pPr>
              <a:r>
                <a:rPr lang="en-US" sz="2400" b="1" dirty="0">
                  <a:solidFill>
                    <a:srgbClr val="FFFFFF"/>
                  </a:solidFill>
                  <a:latin typeface="Times New Roman" panose="02020603050405020304" pitchFamily="18" charset="0"/>
                  <a:cs typeface="Times New Roman" panose="02020603050405020304" pitchFamily="18" charset="0"/>
                </a:rPr>
                <a:t>Resource Management: </a:t>
              </a:r>
              <a:r>
                <a:rPr lang="en-US" sz="2400" dirty="0">
                  <a:solidFill>
                    <a:srgbClr val="FFFFFF"/>
                  </a:solidFill>
                  <a:latin typeface="Times New Roman" panose="02020603050405020304" pitchFamily="18" charset="0"/>
                  <a:cs typeface="Times New Roman" panose="02020603050405020304" pitchFamily="18" charset="0"/>
                </a:rPr>
                <a:t>Managing crucial resources like water and fertilizers efficiently. </a:t>
              </a:r>
            </a:p>
            <a:p>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buFont typeface="Arial"/>
                <a:buChar char="•"/>
              </a:pPr>
              <a:r>
                <a:rPr lang="en-US" sz="2400" b="1" dirty="0">
                  <a:solidFill>
                    <a:srgbClr val="FFFFFF"/>
                  </a:solidFill>
                  <a:latin typeface="Times New Roman" panose="02020603050405020304" pitchFamily="18" charset="0"/>
                  <a:cs typeface="Times New Roman" panose="02020603050405020304" pitchFamily="18" charset="0"/>
                </a:rPr>
                <a:t>Soil Condition: </a:t>
              </a:r>
              <a:r>
                <a:rPr lang="en-US" sz="2400" b="0" i="0" dirty="0">
                  <a:solidFill>
                    <a:srgbClr val="D1D5DB"/>
                  </a:solidFill>
                  <a:effectLst/>
                  <a:latin typeface="Times New Roman" panose="02020603050405020304" pitchFamily="18" charset="0"/>
                  <a:cs typeface="Times New Roman" panose="02020603050405020304" pitchFamily="18" charset="0"/>
                </a:rPr>
                <a:t>Enhancing Crop Health and Productivity through Effective Soil Management.</a:t>
              </a:r>
              <a:endParaRPr lang="en-US" sz="2400" dirty="0">
                <a:solidFill>
                  <a:srgbClr val="FFFFFF"/>
                </a:solidFill>
                <a:latin typeface="Times New Roman" panose="02020603050405020304" pitchFamily="18" charset="0"/>
                <a:cs typeface="Times New Roman" panose="02020603050405020304" pitchFamily="18" charset="0"/>
              </a:endParaRPr>
            </a:p>
            <a:p>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buFont typeface="Arial"/>
                <a:buChar char="•"/>
              </a:pPr>
              <a:r>
                <a:rPr lang="en-US" sz="2400" b="1" dirty="0">
                  <a:solidFill>
                    <a:srgbClr val="FFFFFF"/>
                  </a:solidFill>
                  <a:latin typeface="Times New Roman" panose="02020603050405020304" pitchFamily="18" charset="0"/>
                  <a:cs typeface="Times New Roman" panose="02020603050405020304" pitchFamily="18" charset="0"/>
                </a:rPr>
                <a:t>Complexity of Decision-Making: </a:t>
              </a:r>
              <a:r>
                <a:rPr lang="en-US" sz="2400" dirty="0">
                  <a:solidFill>
                    <a:srgbClr val="FFFFFF"/>
                  </a:solidFill>
                  <a:latin typeface="Times New Roman" panose="02020603050405020304" pitchFamily="18" charset="0"/>
                  <a:cs typeface="Times New Roman" panose="02020603050405020304" pitchFamily="18" charset="0"/>
                </a:rPr>
                <a:t>Decisions related to crop selection, given the interplay of multiple variables like temperature, humidity, soil health.</a:t>
              </a:r>
            </a:p>
            <a:p>
              <a:pPr marL="290597" lvl="1"/>
              <a:endParaRPr lang="en-US" sz="2400" dirty="0">
                <a:solidFill>
                  <a:srgbClr val="FFFFFF"/>
                </a:solidFill>
                <a:latin typeface="Times New Roman" panose="02020603050405020304" pitchFamily="18" charset="0"/>
                <a:cs typeface="Times New Roman" panose="02020603050405020304" pitchFamily="18" charset="0"/>
              </a:endParaRPr>
            </a:p>
            <a:p>
              <a:pPr marL="290597" lvl="1"/>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lgn="just">
                <a:buFont typeface="Arial"/>
                <a:buChar char="•"/>
              </a:pPr>
              <a:r>
                <a:rPr lang="en-US" sz="2400" dirty="0">
                  <a:solidFill>
                    <a:srgbClr val="FFFFFF"/>
                  </a:solidFill>
                  <a:latin typeface="Times New Roman" panose="02020603050405020304" pitchFamily="18" charset="0"/>
                  <a:cs typeface="Times New Roman" panose="02020603050405020304" pitchFamily="18" charset="0"/>
                </a:rPr>
                <a:t>Integration of Artificial Intelligence (AI) and Machine Learning (ML) as cutting-edge tools for predictive analysis in crop selection.</a:t>
              </a:r>
            </a:p>
            <a:p>
              <a:pPr algn="just"/>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lgn="just">
                <a:buFont typeface="Arial"/>
                <a:buChar char="•"/>
              </a:pPr>
              <a:r>
                <a:rPr lang="en-US" sz="2400" dirty="0">
                  <a:solidFill>
                    <a:srgbClr val="FFFFFF"/>
                  </a:solidFill>
                  <a:latin typeface="Times New Roman" panose="02020603050405020304" pitchFamily="18" charset="0"/>
                  <a:cs typeface="Times New Roman" panose="02020603050405020304" pitchFamily="18" charset="0"/>
                </a:rPr>
                <a:t>Using AI algorithms can analyze vast datasets, including climate data, soil health information, and historical crop performance.</a:t>
              </a:r>
            </a:p>
            <a:p>
              <a:pPr algn="just"/>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buFont typeface="Arial"/>
                <a:buChar char="•"/>
              </a:pPr>
              <a:r>
                <a:rPr lang="en-US" sz="2400" dirty="0">
                  <a:solidFill>
                    <a:srgbClr val="FFFFFF"/>
                  </a:solidFill>
                  <a:latin typeface="Times New Roman" panose="02020603050405020304" pitchFamily="18" charset="0"/>
                  <a:cs typeface="Times New Roman" panose="02020603050405020304" pitchFamily="18" charset="0"/>
                </a:rPr>
                <a:t>Provide personalized crop recommendations tailored to specific regions, soil conditions, and climate patterns.</a:t>
              </a:r>
            </a:p>
            <a:p>
              <a:endParaRPr lang="en-US" sz="2400" dirty="0">
                <a:solidFill>
                  <a:srgbClr val="FFFFFF"/>
                </a:solidFill>
                <a:latin typeface="Times New Roman" panose="02020603050405020304" pitchFamily="18" charset="0"/>
                <a:cs typeface="Times New Roman" panose="02020603050405020304" pitchFamily="18" charset="0"/>
              </a:endParaRPr>
            </a:p>
            <a:p>
              <a:pPr marL="581194" lvl="1" indent="-290597">
                <a:buFont typeface="Arial"/>
                <a:buChar char="•"/>
              </a:pPr>
              <a:r>
                <a:rPr lang="en-US" sz="2400" dirty="0">
                  <a:solidFill>
                    <a:srgbClr val="FFFFFF"/>
                  </a:solidFill>
                  <a:latin typeface="Times New Roman" panose="02020603050405020304" pitchFamily="18" charset="0"/>
                  <a:cs typeface="Times New Roman" panose="02020603050405020304" pitchFamily="18" charset="0"/>
                </a:rPr>
                <a:t>AI can mitigate climate risks that can help farmers to adapt  climate variability by suggesting crop varieties and planting times. </a:t>
              </a:r>
            </a:p>
            <a:p>
              <a:pPr algn="just">
                <a:lnSpc>
                  <a:spcPct val="150000"/>
                </a:lnSpc>
              </a:pPr>
              <a:endParaRPr lang="en-US" sz="2400" dirty="0">
                <a:solidFill>
                  <a:srgbClr val="FFFFFF"/>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6969" b="-11475"/>
            </a:stretch>
          </a:blipFill>
        </p:spPr>
        <p:txBody>
          <a:bodyPr/>
          <a:lstStyle/>
          <a:p>
            <a:endParaRPr lang="en-US" dirty="0"/>
          </a:p>
        </p:txBody>
      </p:sp>
      <p:grpSp>
        <p:nvGrpSpPr>
          <p:cNvPr id="3" name="Group 3"/>
          <p:cNvGrpSpPr/>
          <p:nvPr/>
        </p:nvGrpSpPr>
        <p:grpSpPr>
          <a:xfrm>
            <a:off x="1028700" y="891222"/>
            <a:ext cx="12329669" cy="1544952"/>
            <a:chOff x="0" y="0"/>
            <a:chExt cx="16439559" cy="2059936"/>
          </a:xfrm>
        </p:grpSpPr>
        <p:sp>
          <p:nvSpPr>
            <p:cNvPr id="4" name="TextBox 4"/>
            <p:cNvSpPr txBox="1"/>
            <p:nvPr/>
          </p:nvSpPr>
          <p:spPr>
            <a:xfrm>
              <a:off x="0" y="-9525"/>
              <a:ext cx="16439559" cy="1228725"/>
            </a:xfrm>
            <a:prstGeom prst="rect">
              <a:avLst/>
            </a:prstGeom>
          </p:spPr>
          <p:txBody>
            <a:bodyPr lIns="0" tIns="0" rIns="0" bIns="0" rtlCol="0" anchor="t">
              <a:spAutoFit/>
            </a:bodyPr>
            <a:lstStyle/>
            <a:p>
              <a:pPr marL="0" lvl="0" indent="0" algn="l">
                <a:lnSpc>
                  <a:spcPts val="7200"/>
                </a:lnSpc>
                <a:spcBef>
                  <a:spcPct val="0"/>
                </a:spcBef>
              </a:pPr>
              <a:r>
                <a:rPr lang="en-US" sz="6000" dirty="0">
                  <a:solidFill>
                    <a:srgbClr val="00B050"/>
                  </a:solidFill>
                  <a:latin typeface="Times New Roman" panose="02020603050405020304" pitchFamily="18" charset="0"/>
                  <a:cs typeface="Times New Roman" panose="02020603050405020304" pitchFamily="18" charset="0"/>
                </a:rPr>
                <a:t>Data Collection &amp; Data Preprocessing</a:t>
              </a:r>
            </a:p>
          </p:txBody>
        </p:sp>
        <p:sp>
          <p:nvSpPr>
            <p:cNvPr id="5" name="TextBox 5"/>
            <p:cNvSpPr txBox="1"/>
            <p:nvPr/>
          </p:nvSpPr>
          <p:spPr>
            <a:xfrm>
              <a:off x="0" y="1377522"/>
              <a:ext cx="16439559"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rgbClr val="48FFC2"/>
                </a:solidFill>
                <a:latin typeface="Times New Roman" panose="02020603050405020304" pitchFamily="18" charset="0"/>
                <a:cs typeface="Times New Roman" panose="02020603050405020304" pitchFamily="18" charset="0"/>
              </a:endParaRPr>
            </a:p>
          </p:txBody>
        </p:sp>
      </p:grpSp>
      <p:sp>
        <p:nvSpPr>
          <p:cNvPr id="7" name="TextBox 7"/>
          <p:cNvSpPr txBox="1"/>
          <p:nvPr/>
        </p:nvSpPr>
        <p:spPr>
          <a:xfrm>
            <a:off x="829421" y="2746283"/>
            <a:ext cx="16607554" cy="5058244"/>
          </a:xfrm>
          <a:prstGeom prst="rect">
            <a:avLst/>
          </a:prstGeom>
        </p:spPr>
        <p:txBody>
          <a:bodyPr lIns="0" tIns="0" rIns="0" bIns="0" rtlCol="0" anchor="t">
            <a:spAutoFit/>
          </a:bodyPr>
          <a:lstStyle/>
          <a:p>
            <a:pPr algn="l">
              <a:lnSpc>
                <a:spcPct val="150000"/>
              </a:lnSpc>
            </a:pPr>
            <a:r>
              <a:rPr lang="en-US" sz="2800" b="1" i="0" dirty="0">
                <a:solidFill>
                  <a:srgbClr val="D1D5DB"/>
                </a:solidFill>
                <a:effectLst/>
                <a:latin typeface="Times New Roman" panose="02020603050405020304" pitchFamily="18" charset="0"/>
                <a:cs typeface="Times New Roman" panose="02020603050405020304" pitchFamily="18" charset="0"/>
              </a:rPr>
              <a:t>Data Collection:</a:t>
            </a:r>
            <a:endParaRPr lang="en-US" sz="2800" b="0" i="0" dirty="0">
              <a:solidFill>
                <a:srgbClr val="D1D5DB"/>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2800" b="0" i="0" dirty="0">
                <a:solidFill>
                  <a:srgbClr val="D1D5DB"/>
                </a:solidFill>
                <a:effectLst/>
                <a:latin typeface="Times New Roman" panose="02020603050405020304" pitchFamily="18" charset="0"/>
                <a:cs typeface="Times New Roman" panose="02020603050405020304" pitchFamily="18" charset="0"/>
              </a:rPr>
              <a:t>Sourced data from Kaggle, a reputable data platform.</a:t>
            </a:r>
          </a:p>
          <a:p>
            <a:pPr algn="l">
              <a:lnSpc>
                <a:spcPct val="150000"/>
              </a:lnSpc>
              <a:buFont typeface="Arial" panose="020B0604020202020204" pitchFamily="34" charset="0"/>
              <a:buChar char="•"/>
            </a:pPr>
            <a:r>
              <a:rPr lang="en-US" sz="2800" b="0" i="0" dirty="0">
                <a:solidFill>
                  <a:srgbClr val="D1D5DB"/>
                </a:solidFill>
                <a:effectLst/>
                <a:latin typeface="Times New Roman" panose="02020603050405020304" pitchFamily="18" charset="0"/>
                <a:cs typeface="Times New Roman" panose="02020603050405020304" pitchFamily="18" charset="0"/>
              </a:rPr>
              <a:t>Ensured dataset integrity and relevance to our agricultural project.</a:t>
            </a:r>
          </a:p>
          <a:p>
            <a:pPr algn="l">
              <a:lnSpc>
                <a:spcPct val="150000"/>
              </a:lnSpc>
              <a:buFont typeface="Arial" panose="020B0604020202020204" pitchFamily="34" charset="0"/>
              <a:buChar char="•"/>
            </a:pPr>
            <a:endParaRPr lang="en-US" sz="2800" b="0" i="0" dirty="0">
              <a:solidFill>
                <a:srgbClr val="D1D5DB"/>
              </a:solidFill>
              <a:effectLst/>
              <a:latin typeface="Times New Roman" panose="02020603050405020304" pitchFamily="18" charset="0"/>
              <a:cs typeface="Times New Roman" panose="02020603050405020304" pitchFamily="18" charset="0"/>
            </a:endParaRPr>
          </a:p>
          <a:p>
            <a:pPr algn="l">
              <a:lnSpc>
                <a:spcPct val="150000"/>
              </a:lnSpc>
            </a:pPr>
            <a:r>
              <a:rPr lang="en-US" sz="2800" b="1" i="0" dirty="0">
                <a:solidFill>
                  <a:srgbClr val="D1D5DB"/>
                </a:solidFill>
                <a:effectLst/>
                <a:latin typeface="Times New Roman" panose="02020603050405020304" pitchFamily="18" charset="0"/>
                <a:cs typeface="Times New Roman" panose="02020603050405020304" pitchFamily="18" charset="0"/>
              </a:rPr>
              <a:t>Data Preprocessing:</a:t>
            </a:r>
            <a:endParaRPr lang="en-US" sz="2800" b="0" i="0" dirty="0">
              <a:solidFill>
                <a:srgbClr val="D1D5DB"/>
              </a:solidFill>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sz="2800" b="0" i="0" dirty="0">
                <a:solidFill>
                  <a:srgbClr val="D1D5DB"/>
                </a:solidFill>
                <a:effectLst/>
                <a:latin typeface="Times New Roman" panose="02020603050405020304" pitchFamily="18" charset="0"/>
                <a:cs typeface="Times New Roman" panose="02020603050405020304" pitchFamily="18" charset="0"/>
              </a:rPr>
              <a:t>Removed null values to enhance data quality.</a:t>
            </a:r>
          </a:p>
          <a:p>
            <a:pPr algn="l">
              <a:lnSpc>
                <a:spcPct val="150000"/>
              </a:lnSpc>
              <a:buFont typeface="Arial" panose="020B0604020202020204" pitchFamily="34" charset="0"/>
              <a:buChar char="•"/>
            </a:pPr>
            <a:r>
              <a:rPr lang="en-US" sz="2800" b="0" i="0" dirty="0">
                <a:solidFill>
                  <a:srgbClr val="D1D5DB"/>
                </a:solidFill>
                <a:effectLst/>
                <a:latin typeface="Times New Roman" panose="02020603050405020304" pitchFamily="18" charset="0"/>
                <a:cs typeface="Times New Roman" panose="02020603050405020304" pitchFamily="18" charset="0"/>
              </a:rPr>
              <a:t>Prepared a clean dataset for analysis and modeling.</a:t>
            </a:r>
          </a:p>
          <a:p>
            <a:pPr>
              <a:lnSpc>
                <a:spcPct val="150000"/>
              </a:lnSpc>
            </a:pPr>
            <a:endParaRPr lang="en-US" sz="2628"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6969" b="-11475"/>
            </a:stretch>
          </a:blipFill>
        </p:spPr>
        <p:txBody>
          <a:bodyPr/>
          <a:lstStyle/>
          <a:p>
            <a:r>
              <a:rPr lang="en-US" dirty="0"/>
              <a:t>Screenshot 2023-10-03 at 11.32.19 PM</a:t>
            </a:r>
          </a:p>
        </p:txBody>
      </p:sp>
      <p:sp>
        <p:nvSpPr>
          <p:cNvPr id="4" name="Freeform 4"/>
          <p:cNvSpPr/>
          <p:nvPr/>
        </p:nvSpPr>
        <p:spPr>
          <a:xfrm>
            <a:off x="8873970" y="5337974"/>
            <a:ext cx="9081190" cy="4476634"/>
          </a:xfrm>
          <a:custGeom>
            <a:avLst/>
            <a:gdLst/>
            <a:ahLst/>
            <a:cxnLst/>
            <a:rect l="l" t="t" r="r" b="b"/>
            <a:pathLst>
              <a:path w="9081190" h="4781069">
                <a:moveTo>
                  <a:pt x="0" y="0"/>
                </a:moveTo>
                <a:lnTo>
                  <a:pt x="9081190" y="0"/>
                </a:lnTo>
                <a:lnTo>
                  <a:pt x="9081190" y="4781069"/>
                </a:lnTo>
                <a:lnTo>
                  <a:pt x="0" y="4781069"/>
                </a:lnTo>
                <a:lnTo>
                  <a:pt x="0" y="0"/>
                </a:lnTo>
                <a:close/>
              </a:path>
            </a:pathLst>
          </a:custGeom>
          <a:blipFill>
            <a:blip r:embed="rId4"/>
            <a:stretch>
              <a:fillRect t="-1000" b="-1000"/>
            </a:stretch>
          </a:blipFill>
        </p:spPr>
        <p:txBody>
          <a:bodyPr/>
          <a:lstStyle/>
          <a:p>
            <a:endParaRPr lang="en-US"/>
          </a:p>
        </p:txBody>
      </p:sp>
      <p:grpSp>
        <p:nvGrpSpPr>
          <p:cNvPr id="5" name="Group 5"/>
          <p:cNvGrpSpPr/>
          <p:nvPr/>
        </p:nvGrpSpPr>
        <p:grpSpPr>
          <a:xfrm>
            <a:off x="635963" y="806903"/>
            <a:ext cx="12329669" cy="1297302"/>
            <a:chOff x="0" y="0"/>
            <a:chExt cx="16439559" cy="1729736"/>
          </a:xfrm>
        </p:grpSpPr>
        <p:sp>
          <p:nvSpPr>
            <p:cNvPr id="6" name="TextBox 6"/>
            <p:cNvSpPr txBox="1"/>
            <p:nvPr/>
          </p:nvSpPr>
          <p:spPr>
            <a:xfrm>
              <a:off x="0" y="0"/>
              <a:ext cx="16439559" cy="889000"/>
            </a:xfrm>
            <a:prstGeom prst="rect">
              <a:avLst/>
            </a:prstGeom>
          </p:spPr>
          <p:txBody>
            <a:bodyPr lIns="0" tIns="0" rIns="0" bIns="0" rtlCol="0" anchor="t">
              <a:spAutoFit/>
            </a:bodyPr>
            <a:lstStyle/>
            <a:p>
              <a:pPr marL="0" lvl="0" indent="0" algn="l">
                <a:lnSpc>
                  <a:spcPts val="5280"/>
                </a:lnSpc>
                <a:spcBef>
                  <a:spcPct val="0"/>
                </a:spcBef>
              </a:pPr>
              <a:r>
                <a:rPr lang="en-US" sz="4400" dirty="0">
                  <a:solidFill>
                    <a:srgbClr val="00DC8E"/>
                  </a:solidFill>
                  <a:latin typeface="Times New Roman" panose="02020603050405020304" pitchFamily="18" charset="0"/>
                  <a:cs typeface="Times New Roman" panose="02020603050405020304" pitchFamily="18" charset="0"/>
                </a:rPr>
                <a:t>Data Visualization</a:t>
              </a:r>
            </a:p>
          </p:txBody>
        </p:sp>
        <p:sp>
          <p:nvSpPr>
            <p:cNvPr id="7" name="TextBox 7"/>
            <p:cNvSpPr txBox="1"/>
            <p:nvPr/>
          </p:nvSpPr>
          <p:spPr>
            <a:xfrm>
              <a:off x="0" y="1047322"/>
              <a:ext cx="16439559"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rgbClr val="48FFC2"/>
                </a:solidFill>
                <a:latin typeface="Times New Roman" panose="02020603050405020304" pitchFamily="18" charset="0"/>
                <a:cs typeface="Times New Roman" panose="02020603050405020304" pitchFamily="18" charset="0"/>
              </a:endParaRPr>
            </a:p>
          </p:txBody>
        </p:sp>
      </p:grpSp>
      <p:sp>
        <p:nvSpPr>
          <p:cNvPr id="9" name="TextBox 9"/>
          <p:cNvSpPr txBox="1"/>
          <p:nvPr/>
        </p:nvSpPr>
        <p:spPr>
          <a:xfrm>
            <a:off x="270594" y="1883352"/>
            <a:ext cx="8382836" cy="6394699"/>
          </a:xfrm>
          <a:prstGeom prst="rect">
            <a:avLst/>
          </a:prstGeom>
        </p:spPr>
        <p:txBody>
          <a:bodyPr wrap="square" lIns="0" tIns="0" rIns="0" bIns="0" rtlCol="0" anchor="t">
            <a:spAutoFit/>
          </a:bodyPr>
          <a:lstStyle/>
          <a:p>
            <a:pPr marL="802641" lvl="1" indent="-457200">
              <a:lnSpc>
                <a:spcPts val="4160"/>
              </a:lnSpc>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Display a histogram chart showing the distribution of key soil and weather variables (e.g., N, P, K , temperature, humidity, pH, rainfall). </a:t>
            </a:r>
            <a:endParaRPr lang="en-US" sz="2000" i="0" dirty="0">
              <a:solidFill>
                <a:srgbClr val="D1D5DB"/>
              </a:solidFill>
              <a:effectLst/>
              <a:latin typeface="Times New Roman" panose="02020603050405020304" pitchFamily="18" charset="0"/>
              <a:cs typeface="Times New Roman" panose="02020603050405020304" pitchFamily="18" charset="0"/>
            </a:endParaRPr>
          </a:p>
          <a:p>
            <a:pPr marL="802641" lvl="1" indent="-457200">
              <a:lnSpc>
                <a:spcPts val="4160"/>
              </a:lnSpc>
              <a:buFont typeface="Arial" panose="020B0604020202020204" pitchFamily="34" charset="0"/>
              <a:buChar char="•"/>
            </a:pPr>
            <a:r>
              <a:rPr lang="en-US" sz="2000" b="1" dirty="0">
                <a:solidFill>
                  <a:srgbClr val="D1D5DB"/>
                </a:solidFill>
                <a:latin typeface="Times New Roman" panose="02020603050405020304" pitchFamily="18" charset="0"/>
                <a:cs typeface="Times New Roman" panose="02020603050405020304" pitchFamily="18" charset="0"/>
              </a:rPr>
              <a:t>Cluster Analysis:</a:t>
            </a:r>
            <a:r>
              <a:rPr lang="en-US" sz="2000" dirty="0">
                <a:solidFill>
                  <a:srgbClr val="D1D5DB"/>
                </a:solidFill>
                <a:latin typeface="Times New Roman" panose="02020603050405020304" pitchFamily="18" charset="0"/>
                <a:cs typeface="Times New Roman" panose="02020603050405020304" pitchFamily="18" charset="0"/>
              </a:rPr>
              <a:t> Cluster analysis is a data exploration technique that groups similar data points together, enabling the identification of patterns, relationships, or distinct categories within a dataset.</a:t>
            </a:r>
          </a:p>
          <a:p>
            <a:pPr marL="802641" lvl="1" indent="-457200">
              <a:lnSpc>
                <a:spcPts val="4160"/>
              </a:lnSpc>
              <a:buFont typeface="Arial" panose="020B0604020202020204" pitchFamily="34" charset="0"/>
              <a:buChar char="•"/>
            </a:pPr>
            <a:r>
              <a:rPr lang="en-US" sz="2000" b="1" dirty="0">
                <a:solidFill>
                  <a:srgbClr val="D1D5DB"/>
                </a:solidFill>
                <a:latin typeface="Times New Roman" panose="02020603050405020304" pitchFamily="18" charset="0"/>
                <a:cs typeface="Times New Roman" panose="02020603050405020304" pitchFamily="18" charset="0"/>
              </a:rPr>
              <a:t>Cluster Insights:</a:t>
            </a:r>
            <a:r>
              <a:rPr lang="en-US" sz="2000" dirty="0">
                <a:solidFill>
                  <a:srgbClr val="D1D5DB"/>
                </a:solidFill>
                <a:latin typeface="Times New Roman" panose="02020603050405020304" pitchFamily="18" charset="0"/>
                <a:cs typeface="Times New Roman" panose="02020603050405020304" pitchFamily="18" charset="0"/>
              </a:rPr>
              <a:t> By employing cluster analysis, we gain valuable insights into the underlying structure of agricultural conditions, allowing us to make informed decisions for crop recommendations and resource allocation.</a:t>
            </a:r>
          </a:p>
          <a:p>
            <a:pPr marL="802641" lvl="1" indent="-457200">
              <a:lnSpc>
                <a:spcPts val="4160"/>
              </a:lnSpc>
              <a:buFont typeface="Arial" panose="020B0604020202020204" pitchFamily="34" charset="0"/>
              <a:buChar char="•"/>
            </a:pPr>
            <a:r>
              <a:rPr lang="en-US" sz="2000" dirty="0">
                <a:solidFill>
                  <a:srgbClr val="D1D5DB"/>
                </a:solidFill>
                <a:latin typeface="Times New Roman" panose="02020603050405020304" pitchFamily="18" charset="0"/>
                <a:cs typeface="Times New Roman" panose="02020603050405020304" pitchFamily="18" charset="0"/>
              </a:rPr>
              <a:t>A</a:t>
            </a:r>
            <a:r>
              <a:rPr lang="en-US" sz="2000" b="0" i="0" dirty="0">
                <a:solidFill>
                  <a:srgbClr val="D1D5DB"/>
                </a:solidFill>
                <a:effectLst/>
                <a:latin typeface="Times New Roman" panose="02020603050405020304" pitchFamily="18" charset="0"/>
                <a:cs typeface="Times New Roman" panose="02020603050405020304" pitchFamily="18" charset="0"/>
              </a:rPr>
              <a:t>pplied the Elbow Method to determine the most appropriate number of clusters (k) for our K-Means clustering analysis, which aided in uncovering valuable patterns and insights within the agricultural data.</a:t>
            </a:r>
            <a:endParaRPr lang="en-US" sz="2000" dirty="0">
              <a:solidFill>
                <a:srgbClr val="FFFFFF"/>
              </a:solidFill>
              <a:latin typeface="Times New Roman" panose="02020603050405020304" pitchFamily="18" charset="0"/>
              <a:cs typeface="Times New Roman" panose="02020603050405020304" pitchFamily="18" charset="0"/>
            </a:endParaRPr>
          </a:p>
        </p:txBody>
      </p:sp>
      <p:pic>
        <p:nvPicPr>
          <p:cNvPr id="17" name="Picture 16" descr="A graph of different crops&#10;&#10;Description automatically generated">
            <a:extLst>
              <a:ext uri="{FF2B5EF4-FFF2-40B4-BE49-F238E27FC236}">
                <a16:creationId xmlns:a16="http://schemas.microsoft.com/office/drawing/2014/main" id="{DD7780A5-945D-197D-339E-EE4ACDF1D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3970" y="762066"/>
            <a:ext cx="9081190" cy="4295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6969" b="-11475"/>
            </a:stretch>
          </a:blipFill>
        </p:spPr>
        <p:txBody>
          <a:bodyPr/>
          <a:lstStyle/>
          <a:p>
            <a:r>
              <a:rPr lang="en-US" dirty="0"/>
              <a:t>Screenshot 2023-10-03 at 11.32.19 PM</a:t>
            </a:r>
          </a:p>
        </p:txBody>
      </p:sp>
      <p:grpSp>
        <p:nvGrpSpPr>
          <p:cNvPr id="5" name="Group 5"/>
          <p:cNvGrpSpPr/>
          <p:nvPr/>
        </p:nvGrpSpPr>
        <p:grpSpPr>
          <a:xfrm>
            <a:off x="635963" y="806903"/>
            <a:ext cx="12329669" cy="1297302"/>
            <a:chOff x="0" y="0"/>
            <a:chExt cx="16439559" cy="1729736"/>
          </a:xfrm>
        </p:grpSpPr>
        <p:sp>
          <p:nvSpPr>
            <p:cNvPr id="6" name="TextBox 6"/>
            <p:cNvSpPr txBox="1"/>
            <p:nvPr/>
          </p:nvSpPr>
          <p:spPr>
            <a:xfrm>
              <a:off x="0" y="0"/>
              <a:ext cx="16439559" cy="889000"/>
            </a:xfrm>
            <a:prstGeom prst="rect">
              <a:avLst/>
            </a:prstGeom>
          </p:spPr>
          <p:txBody>
            <a:bodyPr lIns="0" tIns="0" rIns="0" bIns="0" rtlCol="0" anchor="t">
              <a:spAutoFit/>
            </a:bodyPr>
            <a:lstStyle/>
            <a:p>
              <a:pPr marL="0" lvl="0" indent="0" algn="l">
                <a:lnSpc>
                  <a:spcPts val="5280"/>
                </a:lnSpc>
                <a:spcBef>
                  <a:spcPct val="0"/>
                </a:spcBef>
              </a:pPr>
              <a:r>
                <a:rPr lang="en-US" sz="4400" dirty="0">
                  <a:solidFill>
                    <a:srgbClr val="00DC8E"/>
                  </a:solidFill>
                  <a:latin typeface="Times New Roman" panose="02020603050405020304" pitchFamily="18" charset="0"/>
                  <a:cs typeface="Times New Roman" panose="02020603050405020304" pitchFamily="18" charset="0"/>
                </a:rPr>
                <a:t>Model Selection</a:t>
              </a:r>
            </a:p>
          </p:txBody>
        </p:sp>
        <p:sp>
          <p:nvSpPr>
            <p:cNvPr id="7" name="TextBox 7"/>
            <p:cNvSpPr txBox="1"/>
            <p:nvPr/>
          </p:nvSpPr>
          <p:spPr>
            <a:xfrm>
              <a:off x="0" y="1047322"/>
              <a:ext cx="16439559"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rgbClr val="48FFC2"/>
                </a:solidFill>
                <a:latin typeface="Times New Roman" panose="02020603050405020304" pitchFamily="18" charset="0"/>
                <a:cs typeface="Times New Roman" panose="02020603050405020304" pitchFamily="18" charset="0"/>
              </a:endParaRPr>
            </a:p>
          </p:txBody>
        </p:sp>
      </p:grpSp>
      <p:sp>
        <p:nvSpPr>
          <p:cNvPr id="9" name="TextBox 9"/>
          <p:cNvSpPr txBox="1"/>
          <p:nvPr/>
        </p:nvSpPr>
        <p:spPr>
          <a:xfrm>
            <a:off x="762000" y="2019300"/>
            <a:ext cx="16362003" cy="7689606"/>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2400" b="1" i="0" dirty="0">
                <a:solidFill>
                  <a:srgbClr val="D1D5DB"/>
                </a:solidFill>
                <a:effectLst/>
                <a:latin typeface="Times New Roman" panose="02020603050405020304" pitchFamily="18" charset="0"/>
                <a:cs typeface="Times New Roman" panose="02020603050405020304" pitchFamily="18" charset="0"/>
              </a:rPr>
              <a:t>Logistic Regression:</a:t>
            </a:r>
            <a:r>
              <a:rPr lang="en-US" sz="2400" b="0" i="0" dirty="0">
                <a:solidFill>
                  <a:srgbClr val="D1D5DB"/>
                </a:solidFill>
                <a:effectLst/>
                <a:latin typeface="Times New Roman" panose="02020603050405020304" pitchFamily="18" charset="0"/>
                <a:cs typeface="Times New Roman" panose="02020603050405020304" pitchFamily="18" charset="0"/>
              </a:rPr>
              <a:t> Logistic Regression is a statistical model that estimates the probability of a binary outcome. It's selected for its simplicity and interpretability, making it suitable for predicting crop suitability in our project's binary classification task.</a:t>
            </a:r>
          </a:p>
          <a:p>
            <a:pPr marL="342900" indent="-342900" algn="l">
              <a:lnSpc>
                <a:spcPct val="150000"/>
              </a:lnSpc>
              <a:buFont typeface="Arial" panose="020B0604020202020204" pitchFamily="34" charset="0"/>
              <a:buChar char="•"/>
            </a:pPr>
            <a:endParaRPr lang="en-US" sz="2400" b="0" i="0" dirty="0">
              <a:solidFill>
                <a:srgbClr val="D1D5DB"/>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D1D5DB"/>
                </a:solidFill>
                <a:effectLst/>
                <a:latin typeface="Times New Roman" panose="02020603050405020304" pitchFamily="18" charset="0"/>
                <a:cs typeface="Times New Roman" panose="02020603050405020304" pitchFamily="18" charset="0"/>
              </a:rPr>
              <a:t>Decision Tree:</a:t>
            </a:r>
            <a:r>
              <a:rPr lang="en-US" sz="2400" b="0" i="0" dirty="0">
                <a:solidFill>
                  <a:srgbClr val="D1D5DB"/>
                </a:solidFill>
                <a:effectLst/>
                <a:latin typeface="Times New Roman" panose="02020603050405020304" pitchFamily="18" charset="0"/>
                <a:cs typeface="Times New Roman" panose="02020603050405020304" pitchFamily="18" charset="0"/>
              </a:rPr>
              <a:t> Decision Tree is a tree-like model used for classification and regression tasks. It's constructed by recursively splitting the dataset into subsets based on the most informative features(Soil &amp; Weather), creating a hierarchy of decisions. It used for making it a valuable choice for crop classification in our project.</a:t>
            </a:r>
          </a:p>
          <a:p>
            <a:pPr marL="342900" indent="-342900">
              <a:lnSpc>
                <a:spcPct val="150000"/>
              </a:lnSpc>
              <a:buFont typeface="Arial" panose="020B0604020202020204" pitchFamily="34" charset="0"/>
              <a:buChar char="•"/>
            </a:pPr>
            <a:endParaRPr lang="en-US" sz="2400" b="0" i="0" dirty="0">
              <a:solidFill>
                <a:srgbClr val="D1D5DB"/>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i="0" dirty="0">
                <a:solidFill>
                  <a:srgbClr val="D1D5DB"/>
                </a:solidFill>
                <a:effectLst/>
                <a:latin typeface="Times New Roman" panose="02020603050405020304" pitchFamily="18" charset="0"/>
                <a:cs typeface="Times New Roman" panose="02020603050405020304" pitchFamily="18" charset="0"/>
              </a:rPr>
              <a:t>Random Forest:</a:t>
            </a:r>
            <a:r>
              <a:rPr lang="en-US" sz="2400" b="0" i="0" dirty="0">
                <a:solidFill>
                  <a:srgbClr val="D1D5DB"/>
                </a:solidFill>
                <a:effectLst/>
                <a:latin typeface="Times New Roman" panose="02020603050405020304" pitchFamily="18" charset="0"/>
                <a:cs typeface="Times New Roman" panose="02020603050405020304" pitchFamily="18" charset="0"/>
              </a:rPr>
              <a:t> Random Forest is a collaborative method that combines multiple Decision Trees. It's chosen for its ability to improve prediction accuracy and reduce overfitting, addressing the challenge of making precise crop recommendations in our dynamic agricultural context.</a:t>
            </a:r>
          </a:p>
          <a:p>
            <a:pPr algn="l">
              <a:lnSpc>
                <a:spcPct val="150000"/>
              </a:lnSpc>
            </a:pPr>
            <a:endParaRPr lang="en-US" sz="2400" b="0" i="0" dirty="0">
              <a:solidFill>
                <a:srgbClr val="D1D5DB"/>
              </a:solidFill>
              <a:effectLst/>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400" b="1" i="0" dirty="0">
                <a:solidFill>
                  <a:srgbClr val="D1D5DB"/>
                </a:solidFill>
                <a:effectLst/>
                <a:latin typeface="Times New Roman" panose="02020603050405020304" pitchFamily="18" charset="0"/>
                <a:cs typeface="Times New Roman" panose="02020603050405020304" pitchFamily="18" charset="0"/>
              </a:rPr>
              <a:t>Support Vector Machines (SVM):</a:t>
            </a:r>
            <a:r>
              <a:rPr lang="en-US" sz="2400" b="0" i="0" dirty="0">
                <a:solidFill>
                  <a:srgbClr val="D1D5DB"/>
                </a:solidFill>
                <a:effectLst/>
                <a:latin typeface="Times New Roman" panose="02020603050405020304" pitchFamily="18" charset="0"/>
                <a:cs typeface="Times New Roman" panose="02020603050405020304" pitchFamily="18" charset="0"/>
              </a:rPr>
              <a:t> SVMs are powerful classifiers used to find hyperplanes that separate data points of different classes. They are selected for their capacity to handle non-linear relationships in soil and weather data, ensuring accurate crop categorization in our project.</a:t>
            </a:r>
          </a:p>
        </p:txBody>
      </p:sp>
    </p:spTree>
    <p:extLst>
      <p:ext uri="{BB962C8B-B14F-4D97-AF65-F5344CB8AC3E}">
        <p14:creationId xmlns:p14="http://schemas.microsoft.com/office/powerpoint/2010/main" val="216707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6969" b="-11475"/>
            </a:stretch>
          </a:blipFill>
        </p:spPr>
        <p:txBody>
          <a:bodyPr/>
          <a:lstStyle/>
          <a:p>
            <a:r>
              <a:rPr lang="en-US" dirty="0"/>
              <a:t>Screenshot 2023-10-03 at 11.32.19 PM</a:t>
            </a:r>
          </a:p>
        </p:txBody>
      </p:sp>
      <p:grpSp>
        <p:nvGrpSpPr>
          <p:cNvPr id="5" name="Group 5"/>
          <p:cNvGrpSpPr/>
          <p:nvPr/>
        </p:nvGrpSpPr>
        <p:grpSpPr>
          <a:xfrm>
            <a:off x="635963" y="806903"/>
            <a:ext cx="12329669" cy="1297301"/>
            <a:chOff x="0" y="0"/>
            <a:chExt cx="16439559" cy="1729735"/>
          </a:xfrm>
        </p:grpSpPr>
        <p:sp>
          <p:nvSpPr>
            <p:cNvPr id="6" name="TextBox 6"/>
            <p:cNvSpPr txBox="1"/>
            <p:nvPr/>
          </p:nvSpPr>
          <p:spPr>
            <a:xfrm>
              <a:off x="0" y="0"/>
              <a:ext cx="16439559" cy="902811"/>
            </a:xfrm>
            <a:prstGeom prst="rect">
              <a:avLst/>
            </a:prstGeom>
          </p:spPr>
          <p:txBody>
            <a:bodyPr lIns="0" tIns="0" rIns="0" bIns="0" rtlCol="0" anchor="t">
              <a:spAutoFit/>
            </a:bodyPr>
            <a:lstStyle/>
            <a:p>
              <a:pPr algn="l"/>
              <a:r>
                <a:rPr lang="en-US" sz="4400" b="1" i="0" dirty="0">
                  <a:solidFill>
                    <a:srgbClr val="00B050"/>
                  </a:solidFill>
                  <a:effectLst/>
                  <a:latin typeface="Times New Roman" panose="02020603050405020304" pitchFamily="18" charset="0"/>
                  <a:cs typeface="Times New Roman" panose="02020603050405020304" pitchFamily="18" charset="0"/>
                </a:rPr>
                <a:t>Model Evaluation Metrics</a:t>
              </a:r>
            </a:p>
          </p:txBody>
        </p:sp>
        <p:sp>
          <p:nvSpPr>
            <p:cNvPr id="7" name="TextBox 7"/>
            <p:cNvSpPr txBox="1"/>
            <p:nvPr/>
          </p:nvSpPr>
          <p:spPr>
            <a:xfrm>
              <a:off x="0" y="1047322"/>
              <a:ext cx="16439559"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rgbClr val="48FFC2"/>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1E3A2305-EC34-2449-4F0D-CF72D9102757}"/>
              </a:ext>
            </a:extLst>
          </p:cNvPr>
          <p:cNvSpPr txBox="1"/>
          <p:nvPr/>
        </p:nvSpPr>
        <p:spPr>
          <a:xfrm>
            <a:off x="914400" y="2325180"/>
            <a:ext cx="9906000" cy="3754874"/>
          </a:xfrm>
          <a:prstGeom prst="rect">
            <a:avLst/>
          </a:prstGeom>
          <a:noFill/>
        </p:spPr>
        <p:txBody>
          <a:bodyPr wrap="square" rtlCol="0">
            <a:spAutoFit/>
          </a:bodyPr>
          <a:lstStyle/>
          <a:p>
            <a:pPr algn="l">
              <a:lnSpc>
                <a:spcPct val="150000"/>
              </a:lnSpc>
            </a:pPr>
            <a:r>
              <a:rPr lang="en-US" sz="2800" b="1" i="0" dirty="0">
                <a:solidFill>
                  <a:srgbClr val="D1D5DB"/>
                </a:solidFill>
                <a:effectLst/>
                <a:latin typeface="Times New Roman" panose="02020603050405020304" pitchFamily="18" charset="0"/>
                <a:cs typeface="Times New Roman" panose="02020603050405020304" pitchFamily="18" charset="0"/>
              </a:rPr>
              <a:t>Metrics Used:</a:t>
            </a:r>
            <a:endParaRPr lang="en-US" sz="2800" dirty="0">
              <a:solidFill>
                <a:srgbClr val="D1D5DB"/>
              </a:solidFill>
              <a:latin typeface="Times New Roman" panose="02020603050405020304" pitchFamily="18" charset="0"/>
              <a:cs typeface="Times New Roman" panose="02020603050405020304" pitchFamily="18" charset="0"/>
            </a:endParaRPr>
          </a:p>
          <a:p>
            <a:pPr marL="457200" indent="-457200" algn="l">
              <a:lnSpc>
                <a:spcPct val="150000"/>
              </a:lnSpc>
              <a:buFont typeface="Arial" panose="020B0604020202020204" pitchFamily="34" charset="0"/>
              <a:buChar char="•"/>
            </a:pPr>
            <a:r>
              <a:rPr lang="en-US" sz="2800" b="1" i="0" dirty="0">
                <a:solidFill>
                  <a:srgbClr val="D1D5DB"/>
                </a:solidFill>
                <a:effectLst/>
                <a:latin typeface="Times New Roman" panose="02020603050405020304" pitchFamily="18" charset="0"/>
                <a:cs typeface="Times New Roman" panose="02020603050405020304" pitchFamily="18" charset="0"/>
              </a:rPr>
              <a:t>Accuracy:</a:t>
            </a:r>
            <a:r>
              <a:rPr lang="en-US" sz="2800" b="0" i="0" dirty="0">
                <a:solidFill>
                  <a:srgbClr val="D1D5DB"/>
                </a:solidFill>
                <a:effectLst/>
                <a:latin typeface="Times New Roman" panose="02020603050405020304" pitchFamily="18" charset="0"/>
                <a:cs typeface="Times New Roman" panose="02020603050405020304" pitchFamily="18" charset="0"/>
              </a:rPr>
              <a:t> Measure of overall model correctness.</a:t>
            </a:r>
          </a:p>
          <a:p>
            <a:pPr marL="457200" indent="-457200" algn="l">
              <a:lnSpc>
                <a:spcPct val="150000"/>
              </a:lnSpc>
              <a:buFont typeface="Arial" panose="020B0604020202020204" pitchFamily="34" charset="0"/>
              <a:buChar char="•"/>
            </a:pPr>
            <a:r>
              <a:rPr lang="en-US" sz="2800" b="1" i="0" dirty="0">
                <a:solidFill>
                  <a:srgbClr val="D1D5DB"/>
                </a:solidFill>
                <a:effectLst/>
                <a:latin typeface="Times New Roman" panose="02020603050405020304" pitchFamily="18" charset="0"/>
                <a:cs typeface="Times New Roman" panose="02020603050405020304" pitchFamily="18" charset="0"/>
              </a:rPr>
              <a:t>Precision:</a:t>
            </a:r>
            <a:r>
              <a:rPr lang="en-US" sz="2800" b="0" i="0" dirty="0">
                <a:solidFill>
                  <a:srgbClr val="D1D5DB"/>
                </a:solidFill>
                <a:effectLst/>
                <a:latin typeface="Times New Roman" panose="02020603050405020304" pitchFamily="18" charset="0"/>
                <a:cs typeface="Times New Roman" panose="02020603050405020304" pitchFamily="18" charset="0"/>
              </a:rPr>
              <a:t> Ability to correctly identify relevant crops.</a:t>
            </a:r>
          </a:p>
          <a:p>
            <a:pPr marL="457200" indent="-457200" algn="l">
              <a:lnSpc>
                <a:spcPct val="150000"/>
              </a:lnSpc>
              <a:buFont typeface="Arial" panose="020B0604020202020204" pitchFamily="34" charset="0"/>
              <a:buChar char="•"/>
            </a:pPr>
            <a:r>
              <a:rPr lang="en-US" sz="2800" b="1" i="0" dirty="0">
                <a:solidFill>
                  <a:srgbClr val="D1D5DB"/>
                </a:solidFill>
                <a:effectLst/>
                <a:latin typeface="Times New Roman" panose="02020603050405020304" pitchFamily="18" charset="0"/>
                <a:cs typeface="Times New Roman" panose="02020603050405020304" pitchFamily="18" charset="0"/>
              </a:rPr>
              <a:t>Recall:</a:t>
            </a:r>
            <a:r>
              <a:rPr lang="en-US" sz="2800" b="0" i="0" dirty="0">
                <a:solidFill>
                  <a:srgbClr val="D1D5DB"/>
                </a:solidFill>
                <a:effectLst/>
                <a:latin typeface="Times New Roman" panose="02020603050405020304" pitchFamily="18" charset="0"/>
                <a:cs typeface="Times New Roman" panose="02020603050405020304" pitchFamily="18" charset="0"/>
              </a:rPr>
              <a:t> Ability to capture all relevant crops.</a:t>
            </a:r>
          </a:p>
          <a:p>
            <a:pPr marL="457200" indent="-457200" algn="l">
              <a:lnSpc>
                <a:spcPct val="150000"/>
              </a:lnSpc>
              <a:buFont typeface="Arial" panose="020B0604020202020204" pitchFamily="34" charset="0"/>
              <a:buChar char="•"/>
            </a:pPr>
            <a:r>
              <a:rPr lang="en-US" sz="2800" b="1" i="0" dirty="0">
                <a:solidFill>
                  <a:srgbClr val="D1D5DB"/>
                </a:solidFill>
                <a:effectLst/>
                <a:latin typeface="Times New Roman" panose="02020603050405020304" pitchFamily="18" charset="0"/>
                <a:cs typeface="Times New Roman" panose="02020603050405020304" pitchFamily="18" charset="0"/>
              </a:rPr>
              <a:t>F1-Score:</a:t>
            </a:r>
            <a:r>
              <a:rPr lang="en-US" sz="2800" b="0" i="0" dirty="0">
                <a:solidFill>
                  <a:srgbClr val="D1D5DB"/>
                </a:solidFill>
                <a:effectLst/>
                <a:latin typeface="Times New Roman" panose="02020603050405020304" pitchFamily="18" charset="0"/>
                <a:cs typeface="Times New Roman" panose="02020603050405020304" pitchFamily="18" charset="0"/>
              </a:rPr>
              <a:t> Harmonic mean of precision and recall.</a:t>
            </a:r>
          </a:p>
          <a:p>
            <a:endParaRPr lang="en-US" sz="2800" dirty="0"/>
          </a:p>
        </p:txBody>
      </p:sp>
    </p:spTree>
    <p:extLst>
      <p:ext uri="{BB962C8B-B14F-4D97-AF65-F5344CB8AC3E}">
        <p14:creationId xmlns:p14="http://schemas.microsoft.com/office/powerpoint/2010/main" val="34790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969" b="-11475"/>
            </a:stretch>
          </a:blipFill>
        </p:spPr>
        <p:txBody>
          <a:bodyPr/>
          <a:lstStyle/>
          <a:p>
            <a:endParaRPr lang="en-US" dirty="0"/>
          </a:p>
        </p:txBody>
      </p:sp>
      <p:sp>
        <p:nvSpPr>
          <p:cNvPr id="3" name="Freeform 3"/>
          <p:cNvSpPr/>
          <p:nvPr/>
        </p:nvSpPr>
        <p:spPr>
          <a:xfrm>
            <a:off x="8350899" y="2280556"/>
            <a:ext cx="9632772" cy="6590106"/>
          </a:xfrm>
          <a:custGeom>
            <a:avLst/>
            <a:gdLst/>
            <a:ahLst/>
            <a:cxnLst/>
            <a:rect l="l" t="t" r="r" b="b"/>
            <a:pathLst>
              <a:path w="9632772" h="6590106">
                <a:moveTo>
                  <a:pt x="0" y="0"/>
                </a:moveTo>
                <a:lnTo>
                  <a:pt x="9632772" y="0"/>
                </a:lnTo>
                <a:lnTo>
                  <a:pt x="9632772" y="6590106"/>
                </a:lnTo>
                <a:lnTo>
                  <a:pt x="0" y="659010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626438" y="806903"/>
            <a:ext cx="12329669" cy="1297302"/>
            <a:chOff x="0" y="0"/>
            <a:chExt cx="16439559" cy="1729736"/>
          </a:xfrm>
        </p:grpSpPr>
        <p:sp>
          <p:nvSpPr>
            <p:cNvPr id="5" name="TextBox 5"/>
            <p:cNvSpPr txBox="1"/>
            <p:nvPr/>
          </p:nvSpPr>
          <p:spPr>
            <a:xfrm>
              <a:off x="0" y="0"/>
              <a:ext cx="16439559" cy="889000"/>
            </a:xfrm>
            <a:prstGeom prst="rect">
              <a:avLst/>
            </a:prstGeom>
          </p:spPr>
          <p:txBody>
            <a:bodyPr lIns="0" tIns="0" rIns="0" bIns="0" rtlCol="0" anchor="t">
              <a:spAutoFit/>
            </a:bodyPr>
            <a:lstStyle/>
            <a:p>
              <a:pPr marL="0" lvl="0" indent="0" algn="l">
                <a:lnSpc>
                  <a:spcPts val="5280"/>
                </a:lnSpc>
                <a:spcBef>
                  <a:spcPct val="0"/>
                </a:spcBef>
              </a:pPr>
              <a:r>
                <a:rPr lang="en-US" sz="4400" dirty="0">
                  <a:solidFill>
                    <a:srgbClr val="00B050"/>
                  </a:solidFill>
                  <a:latin typeface="Times New Roman" panose="02020603050405020304" pitchFamily="18" charset="0"/>
                  <a:cs typeface="Times New Roman" panose="02020603050405020304" pitchFamily="18" charset="0"/>
                </a:rPr>
                <a:t>Model Accuracy Comparison</a:t>
              </a:r>
            </a:p>
          </p:txBody>
        </p:sp>
        <p:sp>
          <p:nvSpPr>
            <p:cNvPr id="6" name="TextBox 6"/>
            <p:cNvSpPr txBox="1"/>
            <p:nvPr/>
          </p:nvSpPr>
          <p:spPr>
            <a:xfrm>
              <a:off x="0" y="1047322"/>
              <a:ext cx="16439559" cy="682413"/>
            </a:xfrm>
            <a:prstGeom prst="rect">
              <a:avLst/>
            </a:prstGeom>
          </p:spPr>
          <p:txBody>
            <a:bodyPr lIns="0" tIns="0" rIns="0" bIns="0" rtlCol="0" anchor="t">
              <a:spAutoFit/>
            </a:bodyPr>
            <a:lstStyle/>
            <a:p>
              <a:pPr marL="0" lvl="0" indent="0" algn="l">
                <a:lnSpc>
                  <a:spcPts val="4160"/>
                </a:lnSpc>
                <a:spcBef>
                  <a:spcPct val="0"/>
                </a:spcBef>
              </a:pPr>
              <a:endParaRPr lang="en-US" sz="3200" dirty="0">
                <a:solidFill>
                  <a:schemeClr val="bg1"/>
                </a:solidFill>
                <a:latin typeface="Times New Roman" panose="02020603050405020304" pitchFamily="18" charset="0"/>
                <a:cs typeface="Times New Roman" panose="02020603050405020304" pitchFamily="18" charset="0"/>
              </a:endParaRPr>
            </a:p>
          </p:txBody>
        </p:sp>
      </p:grpSp>
      <p:sp>
        <p:nvSpPr>
          <p:cNvPr id="8" name="TextBox 8"/>
          <p:cNvSpPr txBox="1"/>
          <p:nvPr/>
        </p:nvSpPr>
        <p:spPr>
          <a:xfrm>
            <a:off x="503120" y="2601647"/>
            <a:ext cx="7871842" cy="4809009"/>
          </a:xfrm>
          <a:prstGeom prst="rect">
            <a:avLst/>
          </a:prstGeom>
        </p:spPr>
        <p:txBody>
          <a:bodyPr lIns="0" tIns="0" rIns="0" bIns="0" rtlCol="0" anchor="t">
            <a:spAutoFit/>
          </a:bodyPr>
          <a:lstStyle/>
          <a:p>
            <a:pPr marL="690881" lvl="1" indent="-345440">
              <a:lnSpc>
                <a:spcPts val="4160"/>
              </a:lnSpc>
              <a:buFont typeface="Arial"/>
              <a:buChar char="•"/>
            </a:pPr>
            <a:r>
              <a:rPr lang="en-US" sz="2400" dirty="0">
                <a:solidFill>
                  <a:srgbClr val="FFFFFF"/>
                </a:solidFill>
                <a:latin typeface="Times New Roman"/>
              </a:rPr>
              <a:t>Comparison chart showcasing the accuracy scores of given learning models used in the Crop Recommendation System.</a:t>
            </a:r>
          </a:p>
          <a:p>
            <a:pPr marL="690881" lvl="1" indent="-345440">
              <a:lnSpc>
                <a:spcPts val="4160"/>
              </a:lnSpc>
              <a:buFont typeface="Arial"/>
              <a:buChar char="•"/>
            </a:pPr>
            <a:endParaRPr lang="en-US" sz="2400" dirty="0">
              <a:solidFill>
                <a:srgbClr val="FFFFFF"/>
              </a:solidFill>
              <a:latin typeface="Times New Roman"/>
            </a:endParaRPr>
          </a:p>
          <a:p>
            <a:pPr marL="690881" lvl="1" indent="-345440">
              <a:lnSpc>
                <a:spcPts val="4160"/>
              </a:lnSpc>
              <a:buFont typeface="Arial"/>
              <a:buChar char="•"/>
            </a:pPr>
            <a:r>
              <a:rPr lang="en-US" sz="2400" dirty="0">
                <a:solidFill>
                  <a:srgbClr val="FFFFFF"/>
                </a:solidFill>
                <a:latin typeface="Times New Roman"/>
              </a:rPr>
              <a:t>Among the four models, Random Forest consistently showed the best performance with high accuracy, making the preferred choice for crop recommendation in our project.</a:t>
            </a:r>
          </a:p>
          <a:p>
            <a:pPr>
              <a:lnSpc>
                <a:spcPts val="4160"/>
              </a:lnSpc>
            </a:pPr>
            <a:endParaRPr lang="en-US" sz="3200" dirty="0">
              <a:solidFill>
                <a:srgbClr val="FFFFFF"/>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833</Words>
  <Application>Microsoft Macintosh PowerPoint</Application>
  <PresentationFormat>Custom</PresentationFormat>
  <Paragraphs>83</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Calibri</vt:lpstr>
      <vt:lpstr>Inter Bold</vt:lpstr>
      <vt:lpstr>Times New Roman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Illustrative Creative Literature Project Presentation</dc:title>
  <cp:lastModifiedBy>Chirra, Prasanna Kumar R.</cp:lastModifiedBy>
  <cp:revision>16</cp:revision>
  <dcterms:created xsi:type="dcterms:W3CDTF">2006-08-16T00:00:00Z</dcterms:created>
  <dcterms:modified xsi:type="dcterms:W3CDTF">2023-10-04T21:27:28Z</dcterms:modified>
  <dc:identifier>DAFveFnrBMM</dc:identifier>
</cp:coreProperties>
</file>